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6" r:id="rId8"/>
    <p:sldId id="265" r:id="rId9"/>
    <p:sldId id="267" r:id="rId10"/>
    <p:sldId id="263" r:id="rId11"/>
    <p:sldId id="268" r:id="rId12"/>
    <p:sldId id="269" r:id="rId13"/>
    <p:sldId id="271" r:id="rId14"/>
    <p:sldId id="285" r:id="rId15"/>
    <p:sldId id="286" r:id="rId16"/>
    <p:sldId id="287" r:id="rId17"/>
    <p:sldId id="284" r:id="rId18"/>
    <p:sldId id="270" r:id="rId19"/>
    <p:sldId id="273" r:id="rId20"/>
    <p:sldId id="272" r:id="rId21"/>
    <p:sldId id="274" r:id="rId22"/>
    <p:sldId id="275" r:id="rId23"/>
    <p:sldId id="278" r:id="rId24"/>
    <p:sldId id="279" r:id="rId25"/>
    <p:sldId id="280" r:id="rId26"/>
    <p:sldId id="282" r:id="rId27"/>
    <p:sldId id="281" r:id="rId28"/>
    <p:sldId id="283" r:id="rId2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00"/>
    <a:srgbClr val="D9C5B5"/>
    <a:srgbClr val="DED3B7"/>
    <a:srgbClr val="FFF9BD"/>
    <a:srgbClr val="F2EF81"/>
    <a:srgbClr val="ECA9A4"/>
    <a:srgbClr val="FF3F3F"/>
    <a:srgbClr val="FAD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eter.gielis\Documents\1.%20Parlementair%20werk\Dossier%20OCMW\Dossier%20Leefloon%20en%20inschakelingsuitkering\grafieken%20jongeren%20leefloo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i="0" cap="all" baseline="0" dirty="0" err="1">
                <a:solidFill>
                  <a:schemeClr val="tx1"/>
                </a:solidFill>
                <a:latin typeface="HelveticaNeueLT Std Cn" panose="020B0506030502030204" pitchFamily="34" charset="0"/>
              </a:rPr>
              <a:t>Armoederisico</a:t>
            </a:r>
            <a:r>
              <a:rPr lang="en-US" sz="1800" i="0" cap="all" baseline="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(2016</a:t>
            </a:r>
            <a:r>
              <a:rPr lang="en-US" sz="2400" i="0" cap="all" baseline="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D3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74-42A2-9D51-4F24BFC89D45}"/>
              </c:ext>
            </c:extLst>
          </c:dPt>
          <c:dPt>
            <c:idx val="2"/>
            <c:invertIfNegative val="0"/>
            <c:bubble3D val="0"/>
            <c:spPr>
              <a:solidFill>
                <a:srgbClr val="FF43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74-42A2-9D51-4F24BFC89D45}"/>
              </c:ext>
            </c:extLst>
          </c:dPt>
          <c:cat>
            <c:strRef>
              <c:f>Blad1!$A$2:$A$4</c:f>
              <c:strCache>
                <c:ptCount val="3"/>
                <c:pt idx="0">
                  <c:v>Brussel</c:v>
                </c:pt>
                <c:pt idx="1">
                  <c:v>Vlaanderen</c:v>
                </c:pt>
                <c:pt idx="2">
                  <c:v>Wallonië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30.9</c:v>
                </c:pt>
                <c:pt idx="1">
                  <c:v>10.5</c:v>
                </c:pt>
                <c:pt idx="2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4-42A2-9D51-4F24BFC89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629256"/>
        <c:axId val="2109644312"/>
      </c:barChart>
      <c:valAx>
        <c:axId val="2109644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09629256"/>
        <c:crosses val="autoZero"/>
        <c:crossBetween val="between"/>
      </c:valAx>
      <c:catAx>
        <c:axId val="2109629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09644312"/>
        <c:crosses val="autoZero"/>
        <c:auto val="1"/>
        <c:lblAlgn val="ctr"/>
        <c:lblOffset val="100"/>
        <c:noMultiLvlLbl val="0"/>
      </c:catAx>
      <c:spPr>
        <a:noFill/>
        <a:ln>
          <a:noFill/>
          <a:prstDash val="sysDot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0"/>
    </a:effectLst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Blad1!$C$1</c:f>
              <c:strCache>
                <c:ptCount val="1"/>
                <c:pt idx="0">
                  <c:v>Geen instroom OCMW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Brussel</c:v>
                </c:pt>
                <c:pt idx="1">
                  <c:v>Vlaanderen</c:v>
                </c:pt>
                <c:pt idx="2">
                  <c:v>Wallonië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3411</c:v>
                </c:pt>
                <c:pt idx="1">
                  <c:v>4241</c:v>
                </c:pt>
                <c:pt idx="2">
                  <c:v>12546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6-4BBF-999C-111B3B9EB782}"/>
            </c:ext>
          </c:extLst>
        </c:ser>
        <c:ser>
          <c:idx val="0"/>
          <c:order val="1"/>
          <c:tx>
            <c:strRef>
              <c:f>Blad1!$B$1</c:f>
              <c:strCache>
                <c:ptCount val="1"/>
                <c:pt idx="0">
                  <c:v>Instroom OCMW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Brussel</c:v>
                </c:pt>
                <c:pt idx="1">
                  <c:v>Vlaanderen</c:v>
                </c:pt>
                <c:pt idx="2">
                  <c:v>Wallonië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1396</c:v>
                </c:pt>
                <c:pt idx="1">
                  <c:v>842</c:v>
                </c:pt>
                <c:pt idx="2">
                  <c:v>6719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6-4BBF-999C-111B3B9EB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0291320"/>
        <c:axId val="2080295080"/>
      </c:barChart>
      <c:catAx>
        <c:axId val="208029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Cn" panose="020B0506030502030204" pitchFamily="34" charset="0"/>
                <a:ea typeface="+mn-ea"/>
                <a:cs typeface="+mn-cs"/>
              </a:defRPr>
            </a:pPr>
            <a:endParaRPr lang="nl-BE"/>
          </a:p>
        </c:txPr>
        <c:crossAx val="2080295080"/>
        <c:crosses val="autoZero"/>
        <c:auto val="1"/>
        <c:lblAlgn val="ctr"/>
        <c:lblOffset val="100"/>
        <c:noMultiLvlLbl val="0"/>
      </c:catAx>
      <c:valAx>
        <c:axId val="2080295080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08029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HelveticaNeueLT Std Cn" panose="020B0506030502030204" pitchFamily="3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0.76245</cdr:x>
      <cdr:y>0.62189</cdr:y>
    </cdr:from>
    <cdr:to>
      <cdr:x>0.88669</cdr:x>
      <cdr:y>0.7355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4383257" y="1832887"/>
          <a:ext cx="714249" cy="334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l-BE" sz="1600" b="1" dirty="0"/>
            <a:t>65 %</a:t>
          </a:r>
        </a:p>
      </cdr:txBody>
    </cdr:sp>
  </cdr:relSizeAnchor>
  <cdr:relSizeAnchor xmlns:cdr="http://schemas.openxmlformats.org/drawingml/2006/chartDrawing">
    <cdr:from>
      <cdr:x>0.76182</cdr:x>
      <cdr:y>0.12579</cdr:y>
    </cdr:from>
    <cdr:to>
      <cdr:x>0.88606</cdr:x>
      <cdr:y>0.23938</cdr:y>
    </cdr:to>
    <cdr:sp macro="" textlink="">
      <cdr:nvSpPr>
        <cdr:cNvPr id="4" name="Tekstvak 1"/>
        <cdr:cNvSpPr txBox="1"/>
      </cdr:nvSpPr>
      <cdr:spPr>
        <a:xfrm xmlns:a="http://schemas.openxmlformats.org/drawingml/2006/main">
          <a:off x="4379622" y="370732"/>
          <a:ext cx="714249" cy="334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l-BE" sz="1600" b="1" dirty="0"/>
            <a:t>35 %</a:t>
          </a:r>
        </a:p>
      </cdr:txBody>
    </cdr:sp>
  </cdr:relSizeAnchor>
  <cdr:relSizeAnchor xmlns:cdr="http://schemas.openxmlformats.org/drawingml/2006/chartDrawing">
    <cdr:from>
      <cdr:x>0.46263</cdr:x>
      <cdr:y>0.48337</cdr:y>
    </cdr:from>
    <cdr:to>
      <cdr:x>0.58688</cdr:x>
      <cdr:y>0.59697</cdr:y>
    </cdr:to>
    <cdr:sp macro="" textlink="">
      <cdr:nvSpPr>
        <cdr:cNvPr id="5" name="Tekstvak 1"/>
        <cdr:cNvSpPr txBox="1"/>
      </cdr:nvSpPr>
      <cdr:spPr>
        <a:xfrm xmlns:a="http://schemas.openxmlformats.org/drawingml/2006/main">
          <a:off x="2659638" y="1424626"/>
          <a:ext cx="714250" cy="334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l-BE" sz="1600" b="1" dirty="0"/>
            <a:t>17 %</a:t>
          </a:r>
        </a:p>
      </cdr:txBody>
    </cdr:sp>
  </cdr:relSizeAnchor>
  <cdr:relSizeAnchor xmlns:cdr="http://schemas.openxmlformats.org/drawingml/2006/chartDrawing">
    <cdr:from>
      <cdr:x>0.46263</cdr:x>
      <cdr:y>0.62049</cdr:y>
    </cdr:from>
    <cdr:to>
      <cdr:x>0.58688</cdr:x>
      <cdr:y>0.73408</cdr:y>
    </cdr:to>
    <cdr:sp macro="" textlink="">
      <cdr:nvSpPr>
        <cdr:cNvPr id="6" name="Tekstvak 1"/>
        <cdr:cNvSpPr txBox="1"/>
      </cdr:nvSpPr>
      <cdr:spPr>
        <a:xfrm xmlns:a="http://schemas.openxmlformats.org/drawingml/2006/main">
          <a:off x="2659638" y="1828751"/>
          <a:ext cx="714250" cy="334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l-BE" sz="1600" b="1" dirty="0"/>
            <a:t>83 %</a:t>
          </a:r>
        </a:p>
      </cdr:txBody>
    </cdr:sp>
  </cdr:relSizeAnchor>
  <cdr:relSizeAnchor xmlns:cdr="http://schemas.openxmlformats.org/drawingml/2006/chartDrawing">
    <cdr:from>
      <cdr:x>0.1754</cdr:x>
      <cdr:y>0.48338</cdr:y>
    </cdr:from>
    <cdr:to>
      <cdr:x>0.29964</cdr:x>
      <cdr:y>0.59697</cdr:y>
    </cdr:to>
    <cdr:sp macro="" textlink="">
      <cdr:nvSpPr>
        <cdr:cNvPr id="7" name="Tekstvak 1"/>
        <cdr:cNvSpPr txBox="1"/>
      </cdr:nvSpPr>
      <cdr:spPr>
        <a:xfrm xmlns:a="http://schemas.openxmlformats.org/drawingml/2006/main">
          <a:off x="1008348" y="1424645"/>
          <a:ext cx="714249" cy="334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l-BE" sz="1600" b="1" dirty="0"/>
            <a:t>29 %</a:t>
          </a:r>
        </a:p>
      </cdr:txBody>
    </cdr:sp>
  </cdr:relSizeAnchor>
  <cdr:relSizeAnchor xmlns:cdr="http://schemas.openxmlformats.org/drawingml/2006/chartDrawing">
    <cdr:from>
      <cdr:x>0.17619</cdr:x>
      <cdr:y>0.6208</cdr:y>
    </cdr:from>
    <cdr:to>
      <cdr:x>0.30043</cdr:x>
      <cdr:y>0.7344</cdr:y>
    </cdr:to>
    <cdr:sp macro="" textlink="">
      <cdr:nvSpPr>
        <cdr:cNvPr id="8" name="Tekstvak 1"/>
        <cdr:cNvSpPr txBox="1"/>
      </cdr:nvSpPr>
      <cdr:spPr>
        <a:xfrm xmlns:a="http://schemas.openxmlformats.org/drawingml/2006/main">
          <a:off x="1012910" y="1829680"/>
          <a:ext cx="714250" cy="334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l-BE" sz="1600" b="1" dirty="0"/>
            <a:t>71 %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7CE37-FD7B-4247-9BD9-26231EDA9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8BF9D7-5CD7-4617-A8A5-D4DED206C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2E5C36-D133-42B5-AC23-7CB9E362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3872-E4DD-4D74-B61E-7F17D1917BBE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45C76-7FD9-4E65-820A-696DC27E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66897E-53AD-4DC0-A3AF-40F917A8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7FA-3413-4975-95D3-378EF71569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54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7FF35-9D1E-4FBF-8258-EC0AD323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AC99B7-83FD-4358-9910-FC430C9E8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762A6C-9687-485E-ACAE-67DBB4715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3872-E4DD-4D74-B61E-7F17D1917BBE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FD2762-0DB9-47C5-8A73-E401FC04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5DE072-B647-44ED-AC44-14F37C2D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7FA-3413-4975-95D3-378EF71569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142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1080EE9-6EAD-4140-84A8-C0F14A81B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167EDEE-14B0-4EB5-A726-E34230C49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22F75C-8FDB-482F-B891-E497F3E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3872-E4DD-4D74-B61E-7F17D1917BBE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9F9E2E-7657-405C-AC8F-4CE98A89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B78B73-1EE7-4EEC-B98A-0855BE3D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7FA-3413-4975-95D3-378EF71569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131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05EA6-80DE-4483-9E38-4CDF9F1D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D47D3A-D583-425F-92BE-C50AA8C25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50E7C4-B1BA-4B71-8024-03FF3035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3872-E4DD-4D74-B61E-7F17D1917BBE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76D396-4CC7-4F0E-A58A-C838C58B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B14259-F667-41AE-B9A0-955F31F9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7FA-3413-4975-95D3-378EF71569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37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C98B4-57FB-4BA6-B973-16DC1170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66C199-4647-41A6-A5F8-606A2D247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CCFED2-CCFF-406C-9522-25621B45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3872-E4DD-4D74-B61E-7F17D1917BBE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3F5740-6C9A-4D75-9EE4-19A053A4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F82E0C-B574-47E9-8C39-A27F0F4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7FA-3413-4975-95D3-378EF71569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768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10114-91F4-4B4D-A3B8-E8573F5C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DA0549-28AB-4180-A780-E756D7D91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916F48-A346-48AC-852B-1404AA3A9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E5CD72-1699-4D05-9423-23EAECD0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3872-E4DD-4D74-B61E-7F17D1917BBE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A0A51B-9D3C-4D92-A6AB-7004E461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F77765-4B1A-4E9B-B117-690A2D6A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7FA-3413-4975-95D3-378EF71569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371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C794B-C570-4ACF-8739-D5D00E1C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8975EF-8560-4F24-ACCC-272AB429C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409870-C705-4F4B-AA26-99EA69353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7A4059-0DB0-4A6A-BD2B-1165E2A4F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FBE1E1-5397-473C-87FB-A5DE4F720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51D160-54AA-4B42-B4CC-4C8337E6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3872-E4DD-4D74-B61E-7F17D1917BBE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5D92BE8-F70B-4E01-BD6D-CE21AD7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71A010E-6F1F-4D92-BACC-2C838B2A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7FA-3413-4975-95D3-378EF71569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179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34805-D0E6-49B5-95FC-86F2ED16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15F9B0B-D9CB-41C6-9272-B6075D5C6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3872-E4DD-4D74-B61E-7F17D1917BBE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23F511-1A66-4440-9B69-E70C6E6E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A1B01E-9597-485A-8EF4-FD8DF35F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7FA-3413-4975-95D3-378EF71569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504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7DC1062-38B9-43E7-AB77-D2A1533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3872-E4DD-4D74-B61E-7F17D1917BBE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58B3C97-3D96-4AAF-9C32-43705CAD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98FA79-1D99-449F-9648-B0D96DF2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7FA-3413-4975-95D3-378EF71569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383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3F14E-FEE6-4D45-8F03-5E6FFFF0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D14EA7-5A4C-461A-B341-36D5D4F89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6F8DEA-D59A-4E6C-B52E-CD5979F1E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B35C4A-BBB8-4B94-BBF7-1ADBB3A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3872-E4DD-4D74-B61E-7F17D1917BBE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3C3A96-CE3E-412C-A9BE-A90B565D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65ECDA-588E-437B-96A7-D4666008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7FA-3413-4975-95D3-378EF71569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861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D5589-D3F2-43AC-A788-51D3FF61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FC19C7D-8DD9-44D2-B936-32433EA12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68CEAF-CC3A-4FAA-A93E-27FD06480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70A82E-79E1-412B-A09D-A9584B7D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3872-E4DD-4D74-B61E-7F17D1917BBE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D0EEBE-69CF-449E-864F-8300009C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EA4207-8A04-47C7-9045-93F1EBDC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7FA-3413-4975-95D3-378EF71569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172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F73C85A-F3D2-45E2-8281-A076B2FE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68375A-AF58-4485-A7E5-20FDF410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00FDA9-2CFA-4A68-892D-706BCEBF6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63872-E4DD-4D74-B61E-7F17D1917BBE}" type="datetimeFigureOut">
              <a:rPr lang="nl-BE" smtClean="0"/>
              <a:t>13/12/2018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35AF1C-2D29-4878-82B5-8DE813621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8D2C0A-6D02-4739-93AC-195EDD384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F7FA-3413-4975-95D3-378EF71569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062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9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chart" Target="../charts/chart2.xml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57843B4-D454-4970-B4F3-85FF874D8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2" t="101" r="20464" b="13428"/>
          <a:stretch/>
        </p:blipFill>
        <p:spPr>
          <a:xfrm>
            <a:off x="-1" y="-1"/>
            <a:ext cx="6095999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3699" y="520832"/>
            <a:ext cx="4743452" cy="1655762"/>
          </a:xfrm>
        </p:spPr>
        <p:txBody>
          <a:bodyPr>
            <a:normAutofit fontScale="90000"/>
          </a:bodyPr>
          <a:lstStyle/>
          <a:p>
            <a:pPr algn="l"/>
            <a:r>
              <a:rPr lang="nl-NL" sz="5400" dirty="0">
                <a:latin typeface="HelveticaNeueLT Std Cn" panose="020B0506030502030204" pitchFamily="34" charset="0"/>
              </a:rPr>
              <a:t>APERITIEFGESPREK</a:t>
            </a:r>
            <a:br>
              <a:rPr lang="nl-NL" sz="5400" dirty="0">
                <a:latin typeface="HelveticaNeueLT Std Cn" panose="020B0506030502030204" pitchFamily="34" charset="0"/>
              </a:rPr>
            </a:br>
            <a:r>
              <a:rPr lang="nl-NL" sz="5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N-VA DEURNE</a:t>
            </a:r>
            <a:endParaRPr lang="nl-BE" sz="5400" dirty="0">
              <a:latin typeface="HelveticaNeueLT Std Cn" panose="020B0506030502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65F18F-1BD6-49B6-929C-52062F318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3699" y="4342300"/>
            <a:ext cx="4743451" cy="1532393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latin typeface="HelveticaNeueLT Std Cn" panose="020B0506030502030204" pitchFamily="34" charset="0"/>
              </a:rPr>
              <a:t>Valerie Van Peel</a:t>
            </a:r>
          </a:p>
          <a:p>
            <a:pPr algn="l"/>
            <a:r>
              <a:rPr lang="nl-NL" dirty="0">
                <a:latin typeface="HelveticaNeueLT Std Thin Cn" panose="020B0406020202030204" pitchFamily="34" charset="0"/>
              </a:rPr>
              <a:t>Federaal parlementslid</a:t>
            </a:r>
          </a:p>
          <a:p>
            <a:pPr algn="l"/>
            <a:r>
              <a:rPr lang="nl-NL" dirty="0">
                <a:latin typeface="HelveticaNeueLT Std Thin Cn" panose="020B0406020202030204" pitchFamily="34" charset="0"/>
              </a:rPr>
              <a:t>OCMW-voorzitter Kapellen</a:t>
            </a:r>
            <a:endParaRPr lang="nl-BE" dirty="0">
              <a:latin typeface="HelveticaNeueLT Std Thin Cn" panose="020B04060202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BFAA00A-440D-42EB-A8B0-FA9D4E11CAA1}"/>
              </a:ext>
            </a:extLst>
          </p:cNvPr>
          <p:cNvSpPr txBox="1">
            <a:spLocks/>
          </p:cNvSpPr>
          <p:nvPr/>
        </p:nvSpPr>
        <p:spPr>
          <a:xfrm>
            <a:off x="6743698" y="2357727"/>
            <a:ext cx="4743452" cy="58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800" dirty="0">
                <a:latin typeface="HelveticaNeueLT Std Thin Cn" panose="020B0406020202030204" pitchFamily="34" charset="0"/>
              </a:rPr>
              <a:t>16 december 2018</a:t>
            </a:r>
            <a:endParaRPr lang="nl-BE" sz="3800" dirty="0">
              <a:latin typeface="HelveticaNeueLT Std Thin Cn" panose="020B04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4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fbeeldingsresultaat voor ACOD spoor">
            <a:extLst>
              <a:ext uri="{FF2B5EF4-FFF2-40B4-BE49-F238E27FC236}">
                <a16:creationId xmlns:a16="http://schemas.microsoft.com/office/drawing/2014/main" id="{30EA88DB-A0C8-45E5-94E4-B00487599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8" b="5891"/>
          <a:stretch/>
        </p:blipFill>
        <p:spPr bwMode="auto">
          <a:xfrm>
            <a:off x="0" y="1819797"/>
            <a:ext cx="12192000" cy="44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1531598" cy="698368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De vakbond, sociale partner?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330201" y="900959"/>
            <a:ext cx="11427726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Het ziekenfonds van de NMBS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3E6DAF76-F613-4881-A396-A33E0034C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56" y="3559397"/>
            <a:ext cx="3746021" cy="2617200"/>
          </a:xfrm>
          <a:prstGeom prst="rect">
            <a:avLst/>
          </a:prstGeom>
        </p:spPr>
      </p:pic>
      <p:pic>
        <p:nvPicPr>
          <p:cNvPr id="19" name="Tijdelijke aanduiding voor inhoud 2">
            <a:extLst>
              <a:ext uri="{FF2B5EF4-FFF2-40B4-BE49-F238E27FC236}">
                <a16:creationId xmlns:a16="http://schemas.microsoft.com/office/drawing/2014/main" id="{C1FB4C05-C068-46FF-BB3C-FE7F64ED2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4" y="3605299"/>
            <a:ext cx="3667402" cy="26173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019573CF-D4A2-4005-9E62-AF57CA6C591F}"/>
              </a:ext>
            </a:extLst>
          </p:cNvPr>
          <p:cNvSpPr/>
          <p:nvPr/>
        </p:nvSpPr>
        <p:spPr>
          <a:xfrm>
            <a:off x="435440" y="1067296"/>
            <a:ext cx="11426349" cy="438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ENIGE ZIEKENFONDS DAT GELINKT IS AAN ÉÉN BEDRIJF</a:t>
            </a:r>
            <a:endParaRPr lang="nl-BE" sz="2800" b="1" dirty="0">
              <a:solidFill>
                <a:schemeClr val="tx1"/>
              </a:solidFill>
              <a:latin typeface="HelveticaNeueLT Std Cn" panose="020B050603050203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B48E90F-7E50-465B-A85E-9D71E4D74DA8}"/>
              </a:ext>
            </a:extLst>
          </p:cNvPr>
          <p:cNvSpPr txBox="1">
            <a:spLocks/>
          </p:cNvSpPr>
          <p:nvPr/>
        </p:nvSpPr>
        <p:spPr>
          <a:xfrm>
            <a:off x="330201" y="234203"/>
            <a:ext cx="11531598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 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Het ziekenfonds van de NMBS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2565BBA-42BD-4A1B-8083-C7E821A360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86"/>
          <a:stretch/>
        </p:blipFill>
        <p:spPr>
          <a:xfrm>
            <a:off x="435439" y="1501080"/>
            <a:ext cx="11426349" cy="2058317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50178CA6-2EFF-4534-9288-D80D3DA4BB5A}"/>
              </a:ext>
            </a:extLst>
          </p:cNvPr>
          <p:cNvSpPr txBox="1"/>
          <p:nvPr/>
        </p:nvSpPr>
        <p:spPr>
          <a:xfrm>
            <a:off x="645043" y="1628507"/>
            <a:ext cx="1100713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 dirty="0">
                <a:latin typeface="HelveticaNeueLT Std Lt Cn" panose="020B0406020202030204" pitchFamily="34" charset="0"/>
              </a:rPr>
              <a:t>Dure, onnodige structuur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 dirty="0">
                <a:latin typeface="HelveticaNeueLT Std Lt Cn" panose="020B0406020202030204" pitchFamily="34" charset="0"/>
              </a:rPr>
              <a:t>Ca. 70% meer administratiekosten!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 dirty="0">
                <a:latin typeface="HelveticaNeueLT Std Lt Cn" panose="020B0406020202030204" pitchFamily="34" charset="0"/>
              </a:rPr>
              <a:t>Verplichte ziekteverzekering = bij elk ziekenfonds hetzelfde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 dirty="0">
                <a:latin typeface="HelveticaNeueLT Std Lt Cn" panose="020B0406020202030204" pitchFamily="34" charset="0"/>
              </a:rPr>
              <a:t>Middelen moeten naar mensen i.p.v. onnodige structuren</a:t>
            </a:r>
          </a:p>
        </p:txBody>
      </p:sp>
    </p:spTree>
    <p:extLst>
      <p:ext uri="{BB962C8B-B14F-4D97-AF65-F5344CB8AC3E}">
        <p14:creationId xmlns:p14="http://schemas.microsoft.com/office/powerpoint/2010/main" val="34830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9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73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019573CF-D4A2-4005-9E62-AF57CA6C591F}"/>
              </a:ext>
            </a:extLst>
          </p:cNvPr>
          <p:cNvSpPr/>
          <p:nvPr/>
        </p:nvSpPr>
        <p:spPr>
          <a:xfrm>
            <a:off x="435440" y="1067296"/>
            <a:ext cx="11426349" cy="438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REACTIE ACOD OP WETSVOORSTEL ?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B48E90F-7E50-465B-A85E-9D71E4D74DA8}"/>
              </a:ext>
            </a:extLst>
          </p:cNvPr>
          <p:cNvSpPr txBox="1">
            <a:spLocks/>
          </p:cNvSpPr>
          <p:nvPr/>
        </p:nvSpPr>
        <p:spPr>
          <a:xfrm>
            <a:off x="330201" y="234203"/>
            <a:ext cx="11531598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 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Het ziekenfonds van de NMBS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CCFE82F-2BD2-49ED-AD18-82B3C8233A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6464" r="15344" b="59706"/>
          <a:stretch/>
        </p:blipFill>
        <p:spPr>
          <a:xfrm>
            <a:off x="435440" y="1900115"/>
            <a:ext cx="5660560" cy="376146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3" name="Tijdelijke aanduiding voor inhoud 4">
            <a:extLst>
              <a:ext uri="{FF2B5EF4-FFF2-40B4-BE49-F238E27FC236}">
                <a16:creationId xmlns:a16="http://schemas.microsoft.com/office/drawing/2014/main" id="{E8AF5996-DD84-4BB7-906C-A9EF2E02D7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6221" r="6702" b="53734"/>
          <a:stretch/>
        </p:blipFill>
        <p:spPr>
          <a:xfrm>
            <a:off x="6232414" y="1900115"/>
            <a:ext cx="5629375" cy="376146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031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Afbeeldingsresultaat voor geheim">
            <a:extLst>
              <a:ext uri="{FF2B5EF4-FFF2-40B4-BE49-F238E27FC236}">
                <a16:creationId xmlns:a16="http://schemas.microsoft.com/office/drawing/2014/main" id="{AC2D9E7A-92F0-4ED7-B524-77A95278D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44465" r="362" b="6"/>
          <a:stretch/>
        </p:blipFill>
        <p:spPr bwMode="auto">
          <a:xfrm>
            <a:off x="0" y="3407461"/>
            <a:ext cx="12224458" cy="27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1531598" cy="698368"/>
          </a:xfrm>
        </p:spPr>
        <p:txBody>
          <a:bodyPr>
            <a:normAutofit/>
          </a:bodyPr>
          <a:lstStyle/>
          <a:p>
            <a:pPr algn="l"/>
            <a:r>
              <a:rPr lang="nl-BE" sz="4400" dirty="0">
                <a:latin typeface="HelveticaNeueLT Std Cn" panose="020B0506030502030204" pitchFamily="34" charset="0"/>
              </a:rPr>
              <a:t>VAN ALGEMEEN BELANG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330201" y="900959"/>
            <a:ext cx="11427726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Beroepsgeheim bij </a:t>
            </a:r>
            <a:r>
              <a:rPr lang="nl-NL" sz="4400" dirty="0" err="1">
                <a:solidFill>
                  <a:srgbClr val="FFB400"/>
                </a:solidFill>
                <a:latin typeface="HelveticaNeueLT Std Cn" panose="020B0506030502030204" pitchFamily="34" charset="0"/>
              </a:rPr>
              <a:t>OCMW’s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6303171-EDAC-4F8B-B7D3-1E40FF3A8E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4" b="49013"/>
          <a:stretch/>
        </p:blipFill>
        <p:spPr>
          <a:xfrm>
            <a:off x="434074" y="2187389"/>
            <a:ext cx="9866374" cy="122007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DFB480-D006-4757-90B4-E8D4F6E4DF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1" b="81716"/>
          <a:stretch/>
        </p:blipFill>
        <p:spPr>
          <a:xfrm>
            <a:off x="434073" y="1944843"/>
            <a:ext cx="10233927" cy="23750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253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inhoud 4">
            <a:extLst>
              <a:ext uri="{FF2B5EF4-FFF2-40B4-BE49-F238E27FC236}">
                <a16:creationId xmlns:a16="http://schemas.microsoft.com/office/drawing/2014/main" id="{2B25AA93-FD6C-4A69-BCF4-E69F6831B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5806" r="6305" b="4526"/>
          <a:stretch/>
        </p:blipFill>
        <p:spPr>
          <a:xfrm>
            <a:off x="5945508" y="1655904"/>
            <a:ext cx="5811051" cy="433780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8916D2C-E614-4D54-8482-627843F25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7"/>
          <a:stretch/>
        </p:blipFill>
        <p:spPr>
          <a:xfrm>
            <a:off x="435438" y="1655904"/>
            <a:ext cx="5326706" cy="3728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890485" cy="698368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2220686" y="234203"/>
            <a:ext cx="9537241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Beroepsgeheim bij </a:t>
            </a:r>
            <a:r>
              <a:rPr lang="nl-NL" sz="4400" dirty="0" err="1">
                <a:solidFill>
                  <a:srgbClr val="FFB400"/>
                </a:solidFill>
                <a:latin typeface="HelveticaNeueLT Std Cn" panose="020B0506030502030204" pitchFamily="34" charset="0"/>
              </a:rPr>
              <a:t>OCMW’s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 in terreuronderzoek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6676BA4-6FDE-4756-A008-1BE9640A58E6}"/>
              </a:ext>
            </a:extLst>
          </p:cNvPr>
          <p:cNvSpPr txBox="1"/>
          <p:nvPr/>
        </p:nvSpPr>
        <p:spPr>
          <a:xfrm>
            <a:off x="618803" y="1727387"/>
            <a:ext cx="514334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Beroepsgeheim = essentieel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 dirty="0">
                <a:latin typeface="HelveticaNeueLT Std Lt Cn" panose="020B0406020202030204" pitchFamily="34" charset="0"/>
              </a:rPr>
              <a:t>Waarborg vertrouwensband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Spanningsveld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HelveticaNeueLT Std Lt Cn" panose="020B0406020202030204" pitchFamily="34" charset="0"/>
              </a:rPr>
              <a:t>Individuele belangen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 dirty="0">
                <a:latin typeface="HelveticaNeueLT Std Lt Cn" panose="020B0406020202030204" pitchFamily="34" charset="0"/>
              </a:rPr>
              <a:t>Algemeen belang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Beroepsgeheim ≠ absoluut !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 dirty="0">
                <a:latin typeface="HelveticaNeueLT Std Lt Cn" panose="020B0406020202030204" pitchFamily="34" charset="0"/>
              </a:rPr>
              <a:t>Wettelijke uitzonderingen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5266171-61E6-432B-9217-CA6E53D7E548}"/>
              </a:ext>
            </a:extLst>
          </p:cNvPr>
          <p:cNvSpPr/>
          <p:nvPr/>
        </p:nvSpPr>
        <p:spPr>
          <a:xfrm>
            <a:off x="435440" y="1062505"/>
            <a:ext cx="11321120" cy="438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b="1" dirty="0">
                <a:solidFill>
                  <a:schemeClr val="tx1"/>
                </a:solidFill>
                <a:latin typeface="HelveticaNeueLT Std Cn" panose="020B0506030502030204" pitchFamily="34" charset="0"/>
              </a:rPr>
              <a:t>Sommige </a:t>
            </a:r>
            <a:r>
              <a:rPr lang="nl-BE" sz="2800" b="1" dirty="0" err="1">
                <a:solidFill>
                  <a:schemeClr val="tx1"/>
                </a:solidFill>
                <a:latin typeface="HelveticaNeueLT Std Cn" panose="020B0506030502030204" pitchFamily="34" charset="0"/>
              </a:rPr>
              <a:t>OCMW’s</a:t>
            </a:r>
            <a:r>
              <a:rPr lang="nl-BE" sz="2800" b="1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</a:t>
            </a:r>
            <a:r>
              <a:rPr lang="nl-BE" sz="2800" b="1" dirty="0" err="1">
                <a:solidFill>
                  <a:schemeClr val="tx1"/>
                </a:solidFill>
                <a:latin typeface="HelveticaNeueLT Std Cn" panose="020B0506030502030204" pitchFamily="34" charset="0"/>
              </a:rPr>
              <a:t>weiderden</a:t>
            </a:r>
            <a:r>
              <a:rPr lang="nl-BE" sz="2800" b="1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samenwerking met parket</a:t>
            </a:r>
          </a:p>
        </p:txBody>
      </p:sp>
    </p:spTree>
    <p:extLst>
      <p:ext uri="{BB962C8B-B14F-4D97-AF65-F5344CB8AC3E}">
        <p14:creationId xmlns:p14="http://schemas.microsoft.com/office/powerpoint/2010/main" val="42630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890485" cy="698368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2220686" y="234203"/>
            <a:ext cx="9537241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Beroepsgeheim bij </a:t>
            </a:r>
            <a:r>
              <a:rPr lang="nl-NL" sz="4400" dirty="0" err="1">
                <a:solidFill>
                  <a:srgbClr val="FFB400"/>
                </a:solidFill>
                <a:latin typeface="HelveticaNeueLT Std Cn" panose="020B0506030502030204" pitchFamily="34" charset="0"/>
              </a:rPr>
              <a:t>OCMW’s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 in terreuronderzoek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9521AAE-C279-4590-BD4E-730778DB5A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"/>
          <a:stretch/>
        </p:blipFill>
        <p:spPr>
          <a:xfrm>
            <a:off x="938604" y="932571"/>
            <a:ext cx="10314792" cy="4971282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133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890485" cy="698368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2220686" y="234203"/>
            <a:ext cx="9537241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Beroepsgeheim bij </a:t>
            </a:r>
            <a:r>
              <a:rPr lang="nl-NL" sz="4400" dirty="0" err="1">
                <a:solidFill>
                  <a:srgbClr val="FFB400"/>
                </a:solidFill>
                <a:latin typeface="HelveticaNeueLT Std Cn" panose="020B0506030502030204" pitchFamily="34" charset="0"/>
              </a:rPr>
              <a:t>OCMW’s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 in terreuronderzoek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88ACA05-8539-45EB-BC69-63F9C8B244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45" b="41725"/>
          <a:stretch/>
        </p:blipFill>
        <p:spPr>
          <a:xfrm>
            <a:off x="434073" y="1050730"/>
            <a:ext cx="8550256" cy="30779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4F2269F-DB56-49D5-B5AB-5D862ABB54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62366" r="65244" b="3809"/>
          <a:stretch/>
        </p:blipFill>
        <p:spPr>
          <a:xfrm>
            <a:off x="7176655" y="3127006"/>
            <a:ext cx="4581272" cy="28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8BC0C6-1EEA-4095-8A7E-910E6E4BD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27311"/>
          <a:stretch/>
        </p:blipFill>
        <p:spPr>
          <a:xfrm>
            <a:off x="0" y="1840864"/>
            <a:ext cx="12195699" cy="44337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1531598" cy="698368"/>
          </a:xfrm>
        </p:spPr>
        <p:txBody>
          <a:bodyPr>
            <a:normAutofit/>
          </a:bodyPr>
          <a:lstStyle/>
          <a:p>
            <a:pPr algn="l"/>
            <a:r>
              <a:rPr lang="nl-BE" sz="4400" dirty="0">
                <a:latin typeface="HelveticaNeueLT Std Cn" panose="020B0506030502030204" pitchFamily="34" charset="0"/>
              </a:rPr>
              <a:t>PROBLEMEN BENOEMEN ÉN AANPAKKEN!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330201" y="900959"/>
            <a:ext cx="11427726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OCMW-steun aan verslaafden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877A3309-05F4-4885-B099-12C1127A2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9" y="3031627"/>
            <a:ext cx="6493633" cy="149788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F3323E3-64B1-4730-A274-FEF9D9202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5" b="5445"/>
          <a:stretch/>
        </p:blipFill>
        <p:spPr>
          <a:xfrm>
            <a:off x="1045188" y="4509967"/>
            <a:ext cx="4827491" cy="143590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019573CF-D4A2-4005-9E62-AF57CA6C591F}"/>
              </a:ext>
            </a:extLst>
          </p:cNvPr>
          <p:cNvSpPr/>
          <p:nvPr/>
        </p:nvSpPr>
        <p:spPr>
          <a:xfrm>
            <a:off x="435440" y="1067296"/>
            <a:ext cx="11426349" cy="438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 OPLOSSING IS NIET ALLEEN LEEFGELD GEVEN, WEL BEHANDELING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B48E90F-7E50-465B-A85E-9D71E4D74DA8}"/>
              </a:ext>
            </a:extLst>
          </p:cNvPr>
          <p:cNvSpPr txBox="1">
            <a:spLocks/>
          </p:cNvSpPr>
          <p:nvPr/>
        </p:nvSpPr>
        <p:spPr>
          <a:xfrm>
            <a:off x="330201" y="234203"/>
            <a:ext cx="11531598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 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OCMW-steun aan verslaafden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14" name="Tijdelijke aanduiding voor inhoud 8">
            <a:extLst>
              <a:ext uri="{FF2B5EF4-FFF2-40B4-BE49-F238E27FC236}">
                <a16:creationId xmlns:a16="http://schemas.microsoft.com/office/drawing/2014/main" id="{F7210A36-AA93-449B-88C8-C17706A826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5" b="36962"/>
          <a:stretch/>
        </p:blipFill>
        <p:spPr>
          <a:xfrm>
            <a:off x="435439" y="1590758"/>
            <a:ext cx="11426349" cy="138640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A44510F-BFB4-4370-A945-A5AB8FB5CC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1714"/>
          <a:stretch/>
        </p:blipFill>
        <p:spPr>
          <a:xfrm>
            <a:off x="6102186" y="4176822"/>
            <a:ext cx="5759602" cy="1613882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018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E1B25B2B-2C8E-4B66-9809-7F6AE4BB5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16396" r="24498" b="21681"/>
          <a:stretch/>
        </p:blipFill>
        <p:spPr>
          <a:xfrm>
            <a:off x="6324680" y="1893832"/>
            <a:ext cx="5928999" cy="446342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027D811-75A7-46A4-B29F-ECF357D15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13555" r="20328" b="1002"/>
          <a:stretch/>
        </p:blipFill>
        <p:spPr>
          <a:xfrm>
            <a:off x="1" y="1893832"/>
            <a:ext cx="5867318" cy="44772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1531598" cy="698368"/>
          </a:xfrm>
        </p:spPr>
        <p:txBody>
          <a:bodyPr>
            <a:normAutofit/>
          </a:bodyPr>
          <a:lstStyle/>
          <a:p>
            <a:pPr algn="l"/>
            <a:r>
              <a:rPr lang="nl-BE" sz="4400" dirty="0">
                <a:latin typeface="HelveticaNeueLT Std Cn" panose="020B0506030502030204" pitchFamily="34" charset="0"/>
              </a:rPr>
              <a:t>VAN SOCIALISTISCH NAAR ECHT SOCIAAL BELEID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330201" y="900959"/>
            <a:ext cx="11427726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Blanco cheque versus activeringsbeleid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FD5E54B-813E-4DDA-9F27-8070A02C6577}"/>
              </a:ext>
            </a:extLst>
          </p:cNvPr>
          <p:cNvSpPr/>
          <p:nvPr/>
        </p:nvSpPr>
        <p:spPr>
          <a:xfrm>
            <a:off x="1162196" y="2809025"/>
            <a:ext cx="3542927" cy="26468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66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02EC874-E0D1-481C-932F-35A831780E68}"/>
              </a:ext>
            </a:extLst>
          </p:cNvPr>
          <p:cNvSpPr/>
          <p:nvPr/>
        </p:nvSpPr>
        <p:spPr>
          <a:xfrm>
            <a:off x="7877047" y="2421670"/>
            <a:ext cx="2700905" cy="31547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99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√</a:t>
            </a:r>
            <a:endParaRPr lang="nl-NL" sz="199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04217AA-C889-4B71-99CB-26C5726E583D}"/>
              </a:ext>
            </a:extLst>
          </p:cNvPr>
          <p:cNvCxnSpPr>
            <a:cxnSpLocks/>
          </p:cNvCxnSpPr>
          <p:nvPr/>
        </p:nvCxnSpPr>
        <p:spPr>
          <a:xfrm>
            <a:off x="6096000" y="2019300"/>
            <a:ext cx="0" cy="3864514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6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A2988DA7-CB9C-4A09-BE60-2B5E228CE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1" r="656"/>
          <a:stretch/>
        </p:blipFill>
        <p:spPr>
          <a:xfrm>
            <a:off x="-2" y="1775315"/>
            <a:ext cx="12192002" cy="462821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0820399" cy="698368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COMMUNAUTAIRE STILTE?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330201" y="900959"/>
            <a:ext cx="10807702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Het ingangsexamen geneeskunde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fiek 18">
            <a:extLst>
              <a:ext uri="{FF2B5EF4-FFF2-40B4-BE49-F238E27FC236}">
                <a16:creationId xmlns:a16="http://schemas.microsoft.com/office/drawing/2014/main" id="{BE9702C0-D3AD-4EE9-A59B-20ADEB462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700360"/>
              </p:ext>
            </p:extLst>
          </p:nvPr>
        </p:nvGraphicFramePr>
        <p:xfrm>
          <a:off x="435439" y="2902150"/>
          <a:ext cx="5226107" cy="3167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B48E90F-7E50-465B-A85E-9D71E4D74DA8}"/>
              </a:ext>
            </a:extLst>
          </p:cNvPr>
          <p:cNvSpPr txBox="1">
            <a:spLocks/>
          </p:cNvSpPr>
          <p:nvPr/>
        </p:nvSpPr>
        <p:spPr>
          <a:xfrm>
            <a:off x="330201" y="234203"/>
            <a:ext cx="11531598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 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Van socialistisch naar sociaal beleid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73343A9E-F528-471C-BF41-C068B48861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4" r="5163"/>
          <a:stretch/>
        </p:blipFill>
        <p:spPr>
          <a:xfrm>
            <a:off x="6095999" y="2667323"/>
            <a:ext cx="5740211" cy="72115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54C3C11D-47E7-4FE6-A6DA-6683FA667B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" b="6161"/>
          <a:stretch/>
        </p:blipFill>
        <p:spPr>
          <a:xfrm>
            <a:off x="6873641" y="3032124"/>
            <a:ext cx="4737788" cy="3040421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FB555530-9F1C-465A-B4F7-5A2A5490A80C}"/>
              </a:ext>
            </a:extLst>
          </p:cNvPr>
          <p:cNvSpPr/>
          <p:nvPr/>
        </p:nvSpPr>
        <p:spPr>
          <a:xfrm>
            <a:off x="435440" y="1067298"/>
            <a:ext cx="11426349" cy="4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  <a:latin typeface="HelveticaNeueLT Std Lt Cn" panose="020B0406020202030204" pitchFamily="34" charset="0"/>
              </a:rPr>
              <a:t>  “HET ‘RECHTSE’ VLAANDEREN IS HET MEEST SOCIAAL”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AA8EE78-2EBF-4D92-8629-F76FF76C11FC}"/>
              </a:ext>
            </a:extLst>
          </p:cNvPr>
          <p:cNvSpPr txBox="1"/>
          <p:nvPr/>
        </p:nvSpPr>
        <p:spPr>
          <a:xfrm>
            <a:off x="435440" y="1561548"/>
            <a:ext cx="114007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400" u="sng" dirty="0">
                <a:latin typeface="HelveticaNeueLT Std Lt Cn" panose="020B0406020202030204" pitchFamily="34" charset="0"/>
              </a:rPr>
              <a:t>Armoederisico: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400" dirty="0">
                <a:latin typeface="HelveticaNeueLT Std Lt Cn" panose="020B0406020202030204" pitchFamily="34" charset="0"/>
              </a:rPr>
              <a:t>In Wallonië bijna dubbel zo hoog dan in Vlaanderen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400" dirty="0">
                <a:latin typeface="HelveticaNeueLT Std Lt Cn" panose="020B0406020202030204" pitchFamily="34" charset="0"/>
              </a:rPr>
              <a:t>In Brussel zelfs driemaal hoger</a:t>
            </a:r>
          </a:p>
        </p:txBody>
      </p:sp>
    </p:spTree>
    <p:extLst>
      <p:ext uri="{BB962C8B-B14F-4D97-AF65-F5344CB8AC3E}">
        <p14:creationId xmlns:p14="http://schemas.microsoft.com/office/powerpoint/2010/main" val="13719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5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DDAB8FD3-4EDD-4F78-8EF0-AB66D3022C2C}"/>
              </a:ext>
            </a:extLst>
          </p:cNvPr>
          <p:cNvCxnSpPr>
            <a:cxnSpLocks/>
          </p:cNvCxnSpPr>
          <p:nvPr/>
        </p:nvCxnSpPr>
        <p:spPr>
          <a:xfrm>
            <a:off x="6095999" y="1678510"/>
            <a:ext cx="1" cy="4205304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B48E90F-7E50-465B-A85E-9D71E4D74DA8}"/>
              </a:ext>
            </a:extLst>
          </p:cNvPr>
          <p:cNvSpPr txBox="1">
            <a:spLocks/>
          </p:cNvSpPr>
          <p:nvPr/>
        </p:nvSpPr>
        <p:spPr>
          <a:xfrm>
            <a:off x="330201" y="234203"/>
            <a:ext cx="11531598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 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Van socialistisch naar sociaal beleid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79A594-FD7D-4F2A-883F-DA8D4F5D66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861" r="21853" b="2671"/>
          <a:stretch/>
        </p:blipFill>
        <p:spPr>
          <a:xfrm>
            <a:off x="876715" y="1506498"/>
            <a:ext cx="4140000" cy="414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37FC2ED-AB2D-4448-895E-CDA80A9431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 t="1832" r="21457" b="2348"/>
          <a:stretch/>
        </p:blipFill>
        <p:spPr>
          <a:xfrm>
            <a:off x="6893502" y="1567774"/>
            <a:ext cx="4140000" cy="4140000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E2D8A01C-699F-4804-8717-B02014117B64}"/>
              </a:ext>
            </a:extLst>
          </p:cNvPr>
          <p:cNvSpPr/>
          <p:nvPr/>
        </p:nvSpPr>
        <p:spPr>
          <a:xfrm>
            <a:off x="435440" y="1067298"/>
            <a:ext cx="11426349" cy="4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b="1" dirty="0">
                <a:solidFill>
                  <a:schemeClr val="tx1"/>
                </a:solidFill>
                <a:latin typeface="HelveticaNeueLT Std Lt Cn" panose="020B0406020202030204" pitchFamily="34" charset="0"/>
              </a:rPr>
              <a:t>HET LEEFLOON: ILLUSTRATIE VAN DE BELGISCHE REALITEIT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305C0C9-3F98-4F3A-A4A4-073A87A5C423}"/>
              </a:ext>
            </a:extLst>
          </p:cNvPr>
          <p:cNvSpPr txBox="1"/>
          <p:nvPr/>
        </p:nvSpPr>
        <p:spPr>
          <a:xfrm>
            <a:off x="734445" y="5399824"/>
            <a:ext cx="4424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HelveticaNeueLT Std Cn" panose="020B0506030502030204" pitchFamily="34" charset="0"/>
              </a:rPr>
              <a:t>11.376.070 inwoners in België</a:t>
            </a:r>
            <a:endParaRPr lang="nl-BE" sz="2000" dirty="0">
              <a:latin typeface="HelveticaNeueLT Std Cn" panose="020B0506030502030204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DF7FB6F-53EF-452F-B161-6A7F9004AC36}"/>
              </a:ext>
            </a:extLst>
          </p:cNvPr>
          <p:cNvSpPr txBox="1"/>
          <p:nvPr/>
        </p:nvSpPr>
        <p:spPr>
          <a:xfrm>
            <a:off x="6893502" y="5399824"/>
            <a:ext cx="4424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HelveticaNeueLT Std Cn" panose="020B0506030502030204" pitchFamily="34" charset="0"/>
              </a:rPr>
              <a:t>143.655 personen met leefloon in België</a:t>
            </a:r>
            <a:endParaRPr lang="nl-BE" sz="2000" dirty="0">
              <a:latin typeface="HelveticaNeueLT Std Cn" panose="020B050603050203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A7A0908-5F95-4BE0-BA90-FD910483F2F3}"/>
              </a:ext>
            </a:extLst>
          </p:cNvPr>
          <p:cNvSpPr txBox="1"/>
          <p:nvPr/>
        </p:nvSpPr>
        <p:spPr>
          <a:xfrm>
            <a:off x="1286064" y="5795124"/>
            <a:ext cx="9619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i="1" dirty="0"/>
              <a:t>Cijfers: POD Maatschappelijke Integratie, 01/01/2018.</a:t>
            </a:r>
            <a:endParaRPr lang="nl-BE" sz="1400" i="1" dirty="0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F654EF1D-0DBF-4713-980A-032C9BDB92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9201" y="3429000"/>
            <a:ext cx="953595" cy="122717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626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  <p:bldP spid="2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B48E90F-7E50-465B-A85E-9D71E4D74DA8}"/>
              </a:ext>
            </a:extLst>
          </p:cNvPr>
          <p:cNvSpPr txBox="1">
            <a:spLocks/>
          </p:cNvSpPr>
          <p:nvPr/>
        </p:nvSpPr>
        <p:spPr>
          <a:xfrm>
            <a:off x="330201" y="234203"/>
            <a:ext cx="11531598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 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Van socialistisch naar sociaal beleid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7FC2ED-AB2D-4448-895E-CDA80A9431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 t="1832" r="21457" b="2348"/>
          <a:stretch/>
        </p:blipFill>
        <p:spPr>
          <a:xfrm>
            <a:off x="6893502" y="1567774"/>
            <a:ext cx="4140000" cy="4140000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5DF7FB6F-53EF-452F-B161-6A7F9004AC36}"/>
              </a:ext>
            </a:extLst>
          </p:cNvPr>
          <p:cNvSpPr txBox="1"/>
          <p:nvPr/>
        </p:nvSpPr>
        <p:spPr>
          <a:xfrm>
            <a:off x="6893502" y="5399824"/>
            <a:ext cx="4424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HelveticaNeueLT Std Cn" panose="020B0506030502030204" pitchFamily="34" charset="0"/>
              </a:rPr>
              <a:t>143.655 personen met leefloon in België</a:t>
            </a:r>
            <a:endParaRPr lang="nl-BE" sz="2000" dirty="0">
              <a:latin typeface="HelveticaNeueLT Std Cn" panose="020B0506030502030204" pitchFamily="34" charset="0"/>
            </a:endParaRP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ACADF5B1-2A23-4C85-8F11-C65505D079F5}"/>
              </a:ext>
            </a:extLst>
          </p:cNvPr>
          <p:cNvCxnSpPr>
            <a:cxnSpLocks/>
          </p:cNvCxnSpPr>
          <p:nvPr/>
        </p:nvCxnSpPr>
        <p:spPr>
          <a:xfrm>
            <a:off x="6095999" y="1678510"/>
            <a:ext cx="1" cy="4205304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57E176C-8135-4E76-B544-5CDE97498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8"/>
          <a:stretch/>
        </p:blipFill>
        <p:spPr>
          <a:xfrm>
            <a:off x="435440" y="1678510"/>
            <a:ext cx="5326706" cy="402926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E093AA1-70B9-458B-851A-8280F899A419}"/>
              </a:ext>
            </a:extLst>
          </p:cNvPr>
          <p:cNvSpPr/>
          <p:nvPr/>
        </p:nvSpPr>
        <p:spPr>
          <a:xfrm>
            <a:off x="592176" y="1864943"/>
            <a:ext cx="50085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nl-BE" sz="2000" b="1" dirty="0">
                <a:solidFill>
                  <a:schemeClr val="tx1"/>
                </a:solidFill>
                <a:latin typeface="HelveticaNeueLT Std Cn" panose="020B0506030502030204" pitchFamily="34" charset="0"/>
              </a:rPr>
              <a:t>Gemiddelde duurtijd OCMW-steun (2015):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Vlaams gewest:		196 dagen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Waals gewest:		227 dagen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Brussels gewest:	249 dagen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9DCBC98-F9AC-4D8B-8D37-05C440367F5D}"/>
              </a:ext>
            </a:extLst>
          </p:cNvPr>
          <p:cNvSpPr/>
          <p:nvPr/>
        </p:nvSpPr>
        <p:spPr>
          <a:xfrm>
            <a:off x="592176" y="3788680"/>
            <a:ext cx="50085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nl-BE" sz="2000" b="1" dirty="0">
                <a:solidFill>
                  <a:schemeClr val="tx1"/>
                </a:solidFill>
                <a:latin typeface="HelveticaNeueLT Std Cn" panose="020B0506030502030204" pitchFamily="34" charset="0"/>
              </a:rPr>
              <a:t>Aantal personen met leefloon (2018):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Vlaams gewest:		37 759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Waals gewest:		67 201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Brussel gewest:	38 695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A7A0908-5F95-4BE0-BA90-FD910483F2F3}"/>
              </a:ext>
            </a:extLst>
          </p:cNvPr>
          <p:cNvSpPr txBox="1"/>
          <p:nvPr/>
        </p:nvSpPr>
        <p:spPr>
          <a:xfrm>
            <a:off x="435439" y="5380456"/>
            <a:ext cx="5326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i="1" dirty="0"/>
              <a:t>Cijfers: POD Maatschappelijke Integratie, 01/01/2018.</a:t>
            </a:r>
            <a:endParaRPr lang="nl-BE" sz="1400" i="1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83BDF15-BBA3-4B64-958C-46F2BD1E81DD}"/>
              </a:ext>
            </a:extLst>
          </p:cNvPr>
          <p:cNvSpPr/>
          <p:nvPr/>
        </p:nvSpPr>
        <p:spPr>
          <a:xfrm>
            <a:off x="435440" y="1067298"/>
            <a:ext cx="11426349" cy="4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b="1" dirty="0">
                <a:solidFill>
                  <a:schemeClr val="tx1"/>
                </a:solidFill>
                <a:latin typeface="HelveticaNeueLT Std Lt Cn" panose="020B0406020202030204" pitchFamily="34" charset="0"/>
              </a:rPr>
              <a:t>HET LEEFLOON: ILLUSTRATIE VAN DE BELGISCHE REALITEIT</a:t>
            </a:r>
          </a:p>
        </p:txBody>
      </p:sp>
    </p:spTree>
    <p:extLst>
      <p:ext uri="{BB962C8B-B14F-4D97-AF65-F5344CB8AC3E}">
        <p14:creationId xmlns:p14="http://schemas.microsoft.com/office/powerpoint/2010/main" val="11834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B48E90F-7E50-465B-A85E-9D71E4D74DA8}"/>
              </a:ext>
            </a:extLst>
          </p:cNvPr>
          <p:cNvSpPr txBox="1">
            <a:spLocks/>
          </p:cNvSpPr>
          <p:nvPr/>
        </p:nvSpPr>
        <p:spPr>
          <a:xfrm>
            <a:off x="330201" y="234203"/>
            <a:ext cx="11531598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 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Beperking inschakelingsuitkering in de tijd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2D8A01C-699F-4804-8717-B02014117B64}"/>
              </a:ext>
            </a:extLst>
          </p:cNvPr>
          <p:cNvSpPr/>
          <p:nvPr/>
        </p:nvSpPr>
        <p:spPr>
          <a:xfrm>
            <a:off x="435440" y="1067298"/>
            <a:ext cx="11426349" cy="4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 EEN ASOCIALE MAATREGEL?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57E176C-8135-4E76-B544-5CDE97498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1" b="23238"/>
          <a:stretch/>
        </p:blipFill>
        <p:spPr>
          <a:xfrm>
            <a:off x="435439" y="3959494"/>
            <a:ext cx="5326706" cy="1919094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99DCBC98-F9AC-4D8B-8D37-05C440367F5D}"/>
              </a:ext>
            </a:extLst>
          </p:cNvPr>
          <p:cNvSpPr/>
          <p:nvPr/>
        </p:nvSpPr>
        <p:spPr>
          <a:xfrm>
            <a:off x="661776" y="4039231"/>
            <a:ext cx="50085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Vlaams gewest:		17 %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Waals gewest:		35 %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Brussel gewest:	29 %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A7A0908-5F95-4BE0-BA90-FD910483F2F3}"/>
              </a:ext>
            </a:extLst>
          </p:cNvPr>
          <p:cNvSpPr txBox="1"/>
          <p:nvPr/>
        </p:nvSpPr>
        <p:spPr>
          <a:xfrm>
            <a:off x="435439" y="5570810"/>
            <a:ext cx="5326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i="1" dirty="0"/>
              <a:t>(Cijfers 2015)</a:t>
            </a:r>
            <a:endParaRPr lang="nl-BE" sz="1400" i="1" dirty="0"/>
          </a:p>
        </p:txBody>
      </p:sp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AB318AA5-00BD-4AB9-878E-F44534134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49425"/>
              </p:ext>
            </p:extLst>
          </p:nvPr>
        </p:nvGraphicFramePr>
        <p:xfrm>
          <a:off x="6112888" y="3021964"/>
          <a:ext cx="5748901" cy="294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" name="Afbeelding 18">
            <a:extLst>
              <a:ext uri="{FF2B5EF4-FFF2-40B4-BE49-F238E27FC236}">
                <a16:creationId xmlns:a16="http://schemas.microsoft.com/office/drawing/2014/main" id="{1976D001-64ED-4365-9C7A-24522EAF84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-3311" b="46850"/>
          <a:stretch/>
        </p:blipFill>
        <p:spPr>
          <a:xfrm>
            <a:off x="435439" y="1560961"/>
            <a:ext cx="8375186" cy="41446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7E26EFB-C2D1-44AF-B211-F5EE15BE55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6"/>
          <a:stretch/>
        </p:blipFill>
        <p:spPr>
          <a:xfrm>
            <a:off x="435439" y="2022202"/>
            <a:ext cx="5461199" cy="69836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BB45890-6082-4C60-B6F2-05A22125FF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5"/>
          <a:stretch/>
        </p:blipFill>
        <p:spPr>
          <a:xfrm>
            <a:off x="402777" y="3083516"/>
            <a:ext cx="5392030" cy="88979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78930D35-FE38-4F60-8662-F02EF63F17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11879"/>
            <a:ext cx="5681879" cy="573927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4DFFDD3-4EC5-4FFD-B212-DF78A81B04F9}"/>
              </a:ext>
            </a:extLst>
          </p:cNvPr>
          <p:cNvCxnSpPr>
            <a:cxnSpLocks/>
          </p:cNvCxnSpPr>
          <p:nvPr/>
        </p:nvCxnSpPr>
        <p:spPr>
          <a:xfrm>
            <a:off x="435439" y="2931142"/>
            <a:ext cx="113424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/>
      <p:bldP spid="11" grpId="0"/>
      <p:bldGraphic spid="1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B48E90F-7E50-465B-A85E-9D71E4D74DA8}"/>
              </a:ext>
            </a:extLst>
          </p:cNvPr>
          <p:cNvSpPr txBox="1">
            <a:spLocks/>
          </p:cNvSpPr>
          <p:nvPr/>
        </p:nvSpPr>
        <p:spPr>
          <a:xfrm>
            <a:off x="330201" y="234203"/>
            <a:ext cx="11531598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 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Naar een écht sociaal beleid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2D8A01C-699F-4804-8717-B02014117B64}"/>
              </a:ext>
            </a:extLst>
          </p:cNvPr>
          <p:cNvSpPr/>
          <p:nvPr/>
        </p:nvSpPr>
        <p:spPr>
          <a:xfrm>
            <a:off x="435440" y="1067298"/>
            <a:ext cx="11426349" cy="4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 BEGELEIDING EN (FINANCIËLE) ONDERSTEUNING VERSTERKEN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DB026D-F376-466F-863C-7B6F1C72F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6" y="1802845"/>
            <a:ext cx="5502154" cy="327021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7544B1B1-C7A4-4C0D-929D-AF07F0EED2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11" y="1802845"/>
            <a:ext cx="5608578" cy="36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B48E90F-7E50-465B-A85E-9D71E4D74DA8}"/>
              </a:ext>
            </a:extLst>
          </p:cNvPr>
          <p:cNvSpPr txBox="1">
            <a:spLocks/>
          </p:cNvSpPr>
          <p:nvPr/>
        </p:nvSpPr>
        <p:spPr>
          <a:xfrm>
            <a:off x="330201" y="234203"/>
            <a:ext cx="11531598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 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Naar een écht sociaal beleid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2D8A01C-699F-4804-8717-B02014117B64}"/>
              </a:ext>
            </a:extLst>
          </p:cNvPr>
          <p:cNvSpPr/>
          <p:nvPr/>
        </p:nvSpPr>
        <p:spPr>
          <a:xfrm>
            <a:off x="435440" y="1067298"/>
            <a:ext cx="11426349" cy="4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 BEGELEIDING EN (FINANCIËLE) ONDERSTEUNING VERSTERKEN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BE11F99-4A84-43ED-A961-6B161857CAFF}"/>
              </a:ext>
            </a:extLst>
          </p:cNvPr>
          <p:cNvSpPr/>
          <p:nvPr/>
        </p:nvSpPr>
        <p:spPr>
          <a:xfrm>
            <a:off x="435440" y="1664972"/>
            <a:ext cx="11426349" cy="4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 SOCIALE FRAUDE BESTRIJDEN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08AD9EC-AA9C-4390-81ED-FBEF8FE81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40" y="2312502"/>
            <a:ext cx="5480451" cy="324021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A5A9F7-37B5-43A4-8626-F3CDFAAC14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627"/>
          <a:stretch/>
        </p:blipFill>
        <p:spPr>
          <a:xfrm>
            <a:off x="6201229" y="2283214"/>
            <a:ext cx="5660560" cy="32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6CAF2ED-6F76-42C6-9694-A3AA35F10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40" y="2810747"/>
            <a:ext cx="5069620" cy="317616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B48E90F-7E50-465B-A85E-9D71E4D74DA8}"/>
              </a:ext>
            </a:extLst>
          </p:cNvPr>
          <p:cNvSpPr txBox="1">
            <a:spLocks/>
          </p:cNvSpPr>
          <p:nvPr/>
        </p:nvSpPr>
        <p:spPr>
          <a:xfrm>
            <a:off x="330201" y="234203"/>
            <a:ext cx="11531598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 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Naar een écht sociaal beleid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2D8A01C-699F-4804-8717-B02014117B64}"/>
              </a:ext>
            </a:extLst>
          </p:cNvPr>
          <p:cNvSpPr/>
          <p:nvPr/>
        </p:nvSpPr>
        <p:spPr>
          <a:xfrm>
            <a:off x="435440" y="1067298"/>
            <a:ext cx="11426349" cy="4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 BEGELEIDING EN (FINANCIËLE) ONDERSTEUNING VERSTERKEN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BE11F99-4A84-43ED-A961-6B161857CAFF}"/>
              </a:ext>
            </a:extLst>
          </p:cNvPr>
          <p:cNvSpPr/>
          <p:nvPr/>
        </p:nvSpPr>
        <p:spPr>
          <a:xfrm>
            <a:off x="435440" y="1664972"/>
            <a:ext cx="11426349" cy="4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 SOCIALE FRAUDE BESTRIJDEN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EC25813-9D70-40AD-868B-2337A39B5219}"/>
              </a:ext>
            </a:extLst>
          </p:cNvPr>
          <p:cNvSpPr/>
          <p:nvPr/>
        </p:nvSpPr>
        <p:spPr>
          <a:xfrm>
            <a:off x="435440" y="2262646"/>
            <a:ext cx="11426349" cy="4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 JOBCREATIE EN ACTIVERING</a:t>
            </a:r>
          </a:p>
        </p:txBody>
      </p:sp>
      <p:pic>
        <p:nvPicPr>
          <p:cNvPr id="2050" name="Picture 2" descr="extra jobs">
            <a:extLst>
              <a:ext uri="{FF2B5EF4-FFF2-40B4-BE49-F238E27FC236}">
                <a16:creationId xmlns:a16="http://schemas.microsoft.com/office/drawing/2014/main" id="{80E32865-E756-4D7B-A2A5-0BCB1215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75" y="2839681"/>
            <a:ext cx="6148614" cy="30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E83C87F-7C92-4E73-BBCA-801F2D299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9"/>
          <a:stretch/>
        </p:blipFill>
        <p:spPr>
          <a:xfrm>
            <a:off x="5227041" y="3843829"/>
            <a:ext cx="6634747" cy="236742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B1AA40F-CDA2-416A-A23A-3CB284D7B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40" y="3859069"/>
            <a:ext cx="3914886" cy="22288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B48E90F-7E50-465B-A85E-9D71E4D74DA8}"/>
              </a:ext>
            </a:extLst>
          </p:cNvPr>
          <p:cNvSpPr txBox="1">
            <a:spLocks/>
          </p:cNvSpPr>
          <p:nvPr/>
        </p:nvSpPr>
        <p:spPr>
          <a:xfrm>
            <a:off x="330201" y="234203"/>
            <a:ext cx="11531598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 </a:t>
            </a:r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Naar een écht sociaal beleid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2D8A01C-699F-4804-8717-B02014117B64}"/>
              </a:ext>
            </a:extLst>
          </p:cNvPr>
          <p:cNvSpPr/>
          <p:nvPr/>
        </p:nvSpPr>
        <p:spPr>
          <a:xfrm>
            <a:off x="435440" y="1067298"/>
            <a:ext cx="11426349" cy="4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 BEGELEIDING EN (FINANCIËLE) ONDERSTEUNING VERSTERKEN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BE11F99-4A84-43ED-A961-6B161857CAFF}"/>
              </a:ext>
            </a:extLst>
          </p:cNvPr>
          <p:cNvSpPr/>
          <p:nvPr/>
        </p:nvSpPr>
        <p:spPr>
          <a:xfrm>
            <a:off x="435440" y="1664972"/>
            <a:ext cx="11426349" cy="4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 SOCIALE FRAUDE BESTRIJDEN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EC25813-9D70-40AD-868B-2337A39B5219}"/>
              </a:ext>
            </a:extLst>
          </p:cNvPr>
          <p:cNvSpPr/>
          <p:nvPr/>
        </p:nvSpPr>
        <p:spPr>
          <a:xfrm>
            <a:off x="435440" y="2262646"/>
            <a:ext cx="11426349" cy="4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  JOBCREATIE EN ACTIVERING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A302E44-4583-4996-BD0E-42E88D4D2ED8}"/>
              </a:ext>
            </a:extLst>
          </p:cNvPr>
          <p:cNvSpPr txBox="1"/>
          <p:nvPr/>
        </p:nvSpPr>
        <p:spPr>
          <a:xfrm>
            <a:off x="435440" y="2658740"/>
            <a:ext cx="11426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latin typeface="HelveticaNeueLT Std Thin Cn" panose="020B0406020202030204" pitchFamily="34" charset="0"/>
              </a:rPr>
              <a:t>“Er is, voor de overgrote meerderheid van de personen die uitstromen uit het leefloon, sprake van een springplankeffect. […] De terugkeer naar het leefloon bij een duurzame arbeidsrelatie blijkt niet hoger te zijn dan 0,2%.”  </a:t>
            </a:r>
            <a:r>
              <a:rPr lang="nl-NL" sz="2400" dirty="0">
                <a:latin typeface="HelveticaNeueLT Std Thin Cn" panose="020B0406020202030204" pitchFamily="34" charset="0"/>
              </a:rPr>
              <a:t>(</a:t>
            </a:r>
            <a:r>
              <a:rPr lang="nl-NL" sz="2000" dirty="0">
                <a:latin typeface="HelveticaNeueLT Std Thin Cn" panose="020B0406020202030204" pitchFamily="34" charset="0"/>
              </a:rPr>
              <a:t>Focus-nota POD Maatschappelijke Integratie, oktober 2017.)</a:t>
            </a:r>
            <a:endParaRPr lang="nl-BE" sz="2000" dirty="0">
              <a:latin typeface="HelveticaNeueLT Std Thin Cn" panose="020B04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strengthmatters.tv/wp-content/uploads/2015/03/Questions.jpg">
            <a:extLst>
              <a:ext uri="{FF2B5EF4-FFF2-40B4-BE49-F238E27FC236}">
                <a16:creationId xmlns:a16="http://schemas.microsoft.com/office/drawing/2014/main" id="{D88ADC9F-C3A9-47B0-9666-C942BE877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9"/>
          <a:stretch/>
        </p:blipFill>
        <p:spPr bwMode="auto">
          <a:xfrm>
            <a:off x="-19969" y="0"/>
            <a:ext cx="12211969" cy="62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2807667-FBD5-44BC-8B20-896263388B85}"/>
              </a:ext>
            </a:extLst>
          </p:cNvPr>
          <p:cNvSpPr txBox="1"/>
          <p:nvPr/>
        </p:nvSpPr>
        <p:spPr>
          <a:xfrm>
            <a:off x="485775" y="304800"/>
            <a:ext cx="3171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6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VRAGEN?</a:t>
            </a:r>
            <a:endParaRPr lang="nl-BE" sz="6600" dirty="0">
              <a:solidFill>
                <a:schemeClr val="bg1"/>
              </a:solidFill>
              <a:latin typeface="HelveticaNeueLT Std Cn" panose="020B05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9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8916D2C-E614-4D54-8482-627843F25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07"/>
          <a:stretch/>
        </p:blipFill>
        <p:spPr>
          <a:xfrm>
            <a:off x="435440" y="1501080"/>
            <a:ext cx="5326703" cy="177812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C5A3DBD-E292-4BA6-823F-36067960F3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r="7199" b="2638"/>
          <a:stretch/>
        </p:blipFill>
        <p:spPr>
          <a:xfrm>
            <a:off x="1091826" y="3340477"/>
            <a:ext cx="4007983" cy="274258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890485" cy="698368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2220686" y="234203"/>
            <a:ext cx="9537241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Het ingangsexamen geneeskunde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6676BA4-6FDE-4756-A008-1BE9640A58E6}"/>
              </a:ext>
            </a:extLst>
          </p:cNvPr>
          <p:cNvSpPr txBox="1"/>
          <p:nvPr/>
        </p:nvSpPr>
        <p:spPr>
          <a:xfrm>
            <a:off x="635920" y="1541926"/>
            <a:ext cx="47046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400" dirty="0">
                <a:latin typeface="HelveticaNeueLT Std Lt Cn" panose="020B0406020202030204" pitchFamily="34" charset="0"/>
              </a:rPr>
              <a:t>Ingangsexamen sinds 1997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latin typeface="HelveticaNeueLT Std Lt Cn" panose="020B0406020202030204" pitchFamily="34" charset="0"/>
              </a:rPr>
              <a:t>5000 deelnemers 1</a:t>
            </a:r>
            <a:r>
              <a:rPr lang="nl-BE" sz="2400" baseline="30000" dirty="0">
                <a:latin typeface="HelveticaNeueLT Std Lt Cn" panose="020B0406020202030204" pitchFamily="34" charset="0"/>
              </a:rPr>
              <a:t>e</a:t>
            </a:r>
            <a:r>
              <a:rPr lang="nl-BE" sz="2400" dirty="0">
                <a:latin typeface="HelveticaNeueLT Std Lt Cn" panose="020B0406020202030204" pitchFamily="34" charset="0"/>
              </a:rPr>
              <a:t> zit</a:t>
            </a:r>
          </a:p>
          <a:p>
            <a:pPr marL="288000">
              <a:spcAft>
                <a:spcPts val="600"/>
              </a:spcAft>
            </a:pPr>
            <a:r>
              <a:rPr lang="nl-BE" sz="2400" dirty="0">
                <a:latin typeface="HelveticaNeueLT Std Lt Cn" panose="020B0406020202030204" pitchFamily="34" charset="0"/>
              </a:rPr>
              <a:t>4000 deelnemers 2</a:t>
            </a:r>
            <a:r>
              <a:rPr lang="nl-BE" sz="2400" baseline="30000" dirty="0">
                <a:latin typeface="HelveticaNeueLT Std Lt Cn" panose="020B0406020202030204" pitchFamily="34" charset="0"/>
              </a:rPr>
              <a:t>e</a:t>
            </a:r>
            <a:r>
              <a:rPr lang="nl-BE" sz="2400" dirty="0">
                <a:latin typeface="HelveticaNeueLT Std Lt Cn" panose="020B0406020202030204" pitchFamily="34" charset="0"/>
              </a:rPr>
              <a:t> zit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400" dirty="0">
                <a:latin typeface="HelveticaNeueLT Std Lt Cn" panose="020B0406020202030204" pitchFamily="34" charset="0"/>
              </a:rPr>
              <a:t>Ca. 10% à 15 % slaagt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5266171-61E6-432B-9217-CA6E53D7E548}"/>
              </a:ext>
            </a:extLst>
          </p:cNvPr>
          <p:cNvSpPr/>
          <p:nvPr/>
        </p:nvSpPr>
        <p:spPr>
          <a:xfrm>
            <a:off x="435440" y="1062505"/>
            <a:ext cx="5326707" cy="438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b="1" dirty="0">
                <a:solidFill>
                  <a:schemeClr val="tx1"/>
                </a:solidFill>
                <a:latin typeface="HelveticaNeueLT Std Cn" panose="020B0506030502030204" pitchFamily="34" charset="0"/>
              </a:rPr>
              <a:t>Vlaamse gemeenschap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613A1DF-FCEF-4552-B1B5-0DF33D4F907E}"/>
              </a:ext>
            </a:extLst>
          </p:cNvPr>
          <p:cNvCxnSpPr/>
          <p:nvPr/>
        </p:nvCxnSpPr>
        <p:spPr>
          <a:xfrm>
            <a:off x="6096000" y="1140605"/>
            <a:ext cx="0" cy="4743209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71B044BE-8CD7-439D-9398-852BC0B7C891}"/>
              </a:ext>
            </a:extLst>
          </p:cNvPr>
          <p:cNvSpPr/>
          <p:nvPr/>
        </p:nvSpPr>
        <p:spPr>
          <a:xfrm>
            <a:off x="6429854" y="1501079"/>
            <a:ext cx="5326689" cy="1778122"/>
          </a:xfrm>
          <a:prstGeom prst="rect">
            <a:avLst/>
          </a:prstGeom>
          <a:gradFill flip="none" rotWithShape="1">
            <a:gsLst>
              <a:gs pos="49000">
                <a:srgbClr val="ECA9A4"/>
              </a:gs>
              <a:gs pos="7000">
                <a:srgbClr val="FADFDE"/>
              </a:gs>
              <a:gs pos="100000">
                <a:srgbClr val="FF3F3F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400" b="1" dirty="0">
              <a:solidFill>
                <a:schemeClr val="tx1"/>
              </a:solidFill>
              <a:highlight>
                <a:srgbClr val="FF0000"/>
              </a:highlight>
              <a:latin typeface="HelveticaNeueLT Std Cn" panose="020B050603050203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0B95C04-70AE-421D-BB52-EECD87CE8F35}"/>
              </a:ext>
            </a:extLst>
          </p:cNvPr>
          <p:cNvSpPr txBox="1"/>
          <p:nvPr/>
        </p:nvSpPr>
        <p:spPr>
          <a:xfrm>
            <a:off x="6584142" y="1554658"/>
            <a:ext cx="49719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400" dirty="0">
                <a:latin typeface="HelveticaNeueLT Std Lt Cn" panose="020B0406020202030204" pitchFamily="34" charset="0"/>
              </a:rPr>
              <a:t>Selectieproef 3 keer mislukt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400" dirty="0">
                <a:latin typeface="HelveticaNeueLT Std Lt Cn" panose="020B0406020202030204" pitchFamily="34" charset="0"/>
              </a:rPr>
              <a:t>Politieke onwil &amp; federale wetgeving ondermijnen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400" dirty="0">
                <a:latin typeface="HelveticaNeueLT Std Lt Cn" panose="020B0406020202030204" pitchFamily="34" charset="0"/>
              </a:rPr>
              <a:t>Overtal studenten &gt; 1500</a:t>
            </a:r>
          </a:p>
        </p:txBody>
      </p:sp>
      <p:pic>
        <p:nvPicPr>
          <p:cNvPr id="19" name="Tijdelijke aanduiding voor inhoud 2">
            <a:extLst>
              <a:ext uri="{FF2B5EF4-FFF2-40B4-BE49-F238E27FC236}">
                <a16:creationId xmlns:a16="http://schemas.microsoft.com/office/drawing/2014/main" id="{D4FBF790-AB88-4EA1-BD68-B8D19904CD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343" r="6219" b="2977"/>
          <a:stretch/>
        </p:blipFill>
        <p:spPr>
          <a:xfrm>
            <a:off x="7204406" y="3303798"/>
            <a:ext cx="4007983" cy="2741460"/>
          </a:xfrm>
          <a:prstGeom prst="rect">
            <a:avLst/>
          </a:prstGeom>
          <a:effectLst>
            <a:softEdge rad="0"/>
          </a:effectLst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41B3BA1F-3A50-484F-AE1B-5B75278B13B8}"/>
              </a:ext>
            </a:extLst>
          </p:cNvPr>
          <p:cNvSpPr/>
          <p:nvPr/>
        </p:nvSpPr>
        <p:spPr>
          <a:xfrm>
            <a:off x="6429836" y="1062505"/>
            <a:ext cx="5326707" cy="438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b="1" dirty="0">
                <a:solidFill>
                  <a:schemeClr val="tx1"/>
                </a:solidFill>
                <a:latin typeface="HelveticaNeueLT Std Cn" panose="020B0506030502030204" pitchFamily="34" charset="0"/>
              </a:rPr>
              <a:t>Franse gemeenschap</a:t>
            </a:r>
          </a:p>
        </p:txBody>
      </p:sp>
    </p:spTree>
    <p:extLst>
      <p:ext uri="{BB962C8B-B14F-4D97-AF65-F5344CB8AC3E}">
        <p14:creationId xmlns:p14="http://schemas.microsoft.com/office/powerpoint/2010/main" val="16567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4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62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83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61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42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C1B0D280-F871-4FA7-A73C-638FAEFFC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9"/>
          <a:stretch/>
        </p:blipFill>
        <p:spPr>
          <a:xfrm>
            <a:off x="6249711" y="932571"/>
            <a:ext cx="5612071" cy="535308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8916D2C-E614-4D54-8482-627843F25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7"/>
          <a:stretch/>
        </p:blipFill>
        <p:spPr>
          <a:xfrm>
            <a:off x="435440" y="1501079"/>
            <a:ext cx="5326706" cy="43753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890485" cy="698368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2220686" y="234203"/>
            <a:ext cx="9537241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Het ingangsexamen geneeskunde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6676BA4-6FDE-4756-A008-1BE9640A58E6}"/>
              </a:ext>
            </a:extLst>
          </p:cNvPr>
          <p:cNvSpPr txBox="1"/>
          <p:nvPr/>
        </p:nvSpPr>
        <p:spPr>
          <a:xfrm>
            <a:off x="618804" y="1547951"/>
            <a:ext cx="514334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latin typeface="HelveticaNeueLT Std Lt Cn" panose="020B0406020202030204" pitchFamily="34" charset="0"/>
              </a:rPr>
              <a:t>Ingangsexamen Franse gemeenschap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latin typeface="HelveticaNeueLT Std Lt Cn" panose="020B0406020202030204" pitchFamily="34" charset="0"/>
              </a:rPr>
              <a:t>Afbetalen overtal Franstaligen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latin typeface="HelveticaNeueLT Std Lt Cn" panose="020B0406020202030204" pitchFamily="34" charset="0"/>
              </a:rPr>
              <a:t>Aanvullen Vlaamse tekorten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latin typeface="HelveticaNeueLT Std Lt Cn" panose="020B0406020202030204" pitchFamily="34" charset="0"/>
              </a:rPr>
              <a:t>Verdeling volgens bevolkingsaantal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latin typeface="HelveticaNeueLT Std Lt Cn" panose="020B0406020202030204" pitchFamily="34" charset="0"/>
              </a:rPr>
              <a:t>Jaarlijkse evaluatie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latin typeface="HelveticaNeueLT Std Lt Cn" panose="020B0406020202030204" pitchFamily="34" charset="0"/>
              </a:rPr>
              <a:t>Studenten die studies reeds waren begonnen, kunnen nadien als arts aan de slag (RIZIV-nummer)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latin typeface="HelveticaNeueLT Std Lt Cn" panose="020B0406020202030204" pitchFamily="34" charset="0"/>
              </a:rPr>
              <a:t>Maar opvolging blijft nodig!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5266171-61E6-432B-9217-CA6E53D7E548}"/>
              </a:ext>
            </a:extLst>
          </p:cNvPr>
          <p:cNvSpPr/>
          <p:nvPr/>
        </p:nvSpPr>
        <p:spPr>
          <a:xfrm>
            <a:off x="435440" y="1062505"/>
            <a:ext cx="5326707" cy="438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b="1" dirty="0">
                <a:solidFill>
                  <a:schemeClr val="tx1"/>
                </a:solidFill>
                <a:latin typeface="HelveticaNeueLT Std Cn" panose="020B0506030502030204" pitchFamily="34" charset="0"/>
              </a:rPr>
              <a:t>NA 20 JAAR: OPLOSSING 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613A1DF-FCEF-4552-B1B5-0DF33D4F907E}"/>
              </a:ext>
            </a:extLst>
          </p:cNvPr>
          <p:cNvCxnSpPr/>
          <p:nvPr/>
        </p:nvCxnSpPr>
        <p:spPr>
          <a:xfrm>
            <a:off x="6096000" y="1140605"/>
            <a:ext cx="0" cy="4743209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3A0DC0F-E762-4D3A-A859-B06CFDC49A5E}"/>
              </a:ext>
            </a:extLst>
          </p:cNvPr>
          <p:cNvSpPr/>
          <p:nvPr/>
        </p:nvSpPr>
        <p:spPr>
          <a:xfrm>
            <a:off x="-1" y="2000892"/>
            <a:ext cx="12192001" cy="4210360"/>
          </a:xfrm>
          <a:prstGeom prst="rect">
            <a:avLst/>
          </a:prstGeom>
          <a:gradFill flip="none" rotWithShape="1">
            <a:gsLst>
              <a:gs pos="0">
                <a:srgbClr val="FFF9BD"/>
              </a:gs>
              <a:gs pos="39000">
                <a:srgbClr val="FFF9BD"/>
              </a:gs>
              <a:gs pos="76000">
                <a:srgbClr val="DED3B7"/>
              </a:gs>
              <a:gs pos="100000">
                <a:srgbClr val="D9C5B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 descr="Afbeeldingsresultaat voor ziekenfondsen cartoon">
            <a:extLst>
              <a:ext uri="{FF2B5EF4-FFF2-40B4-BE49-F238E27FC236}">
                <a16:creationId xmlns:a16="http://schemas.microsoft.com/office/drawing/2014/main" id="{D8A22D91-F63A-4124-B806-7C4E4F703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13007"/>
          <a:stretch/>
        </p:blipFill>
        <p:spPr bwMode="auto">
          <a:xfrm>
            <a:off x="2808682" y="2011778"/>
            <a:ext cx="6574634" cy="41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1531598" cy="698368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“VAN PEEL HEEFT LAST VAN DE HITTE”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330201" y="900959"/>
            <a:ext cx="11427726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De overfinanciering van de ziekenfondsen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890485" cy="698368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2220686" y="234203"/>
            <a:ext cx="9537241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De overfinanciering van de ziekenfondsen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8C374B5-F290-42B7-89E9-5BA9852AD2CD}"/>
              </a:ext>
            </a:extLst>
          </p:cNvPr>
          <p:cNvSpPr txBox="1"/>
          <p:nvPr/>
        </p:nvSpPr>
        <p:spPr>
          <a:xfrm>
            <a:off x="435439" y="2021241"/>
            <a:ext cx="5457361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Forfaitaire vergoeding van ca. € 1,05 miljard</a:t>
            </a:r>
          </a:p>
          <a:p>
            <a:pPr marL="536575" lvl="1" indent="-2746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10% variabel deel (vanaf 2019: 20%)</a:t>
            </a:r>
          </a:p>
          <a:p>
            <a:pPr marL="536575" lvl="1" indent="-2746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90% = vast bedrag </a:t>
            </a:r>
          </a:p>
          <a:p>
            <a:pPr marL="284163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Parameter-formule uit 1982, o.m.:</a:t>
            </a:r>
          </a:p>
          <a:p>
            <a:pPr marL="536575" lvl="1" indent="-2746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Groeinorm budget geneeskundige prestaties (2/3)</a:t>
            </a:r>
          </a:p>
          <a:p>
            <a:pPr marL="536575" lvl="2" indent="-2746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Aantal vergoede dagen arbeidsongeschiktheid (1/3)</a:t>
            </a:r>
          </a:p>
          <a:p>
            <a:pPr marL="261938" indent="-2619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Verdeeld per landsbond volgens aantal leden</a:t>
            </a:r>
          </a:p>
          <a:p>
            <a:pPr marL="261938" lvl="1" indent="-2619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Bijna 70% = personeelskost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000" dirty="0">
              <a:latin typeface="HelveticaNeueLT Std Lt Cn" panose="020B040602020203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1E88D3B-E3C5-4D50-873C-522BA1A8BEB6}"/>
              </a:ext>
            </a:extLst>
          </p:cNvPr>
          <p:cNvSpPr txBox="1"/>
          <p:nvPr/>
        </p:nvSpPr>
        <p:spPr>
          <a:xfrm>
            <a:off x="6299200" y="2021240"/>
            <a:ext cx="545736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Structurele overfinanciering door formule</a:t>
            </a:r>
          </a:p>
          <a:p>
            <a:pPr marL="536575" lvl="1" indent="-2746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Al in 1987 waarschuwde audit voor overfinanciering</a:t>
            </a:r>
          </a:p>
          <a:p>
            <a:pPr marL="536575" lvl="1" indent="-2746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Recente audits Rekenhof opnieuw zeer kritisch</a:t>
            </a:r>
          </a:p>
          <a:p>
            <a:pPr marL="538163" lvl="1" indent="-2698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Ziekenfondsen mogen overschotten gewoon houden</a:t>
            </a:r>
          </a:p>
          <a:p>
            <a:pPr marL="261938" indent="-2619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Geen transparantie inzake gebruik van de middelen</a:t>
            </a:r>
          </a:p>
          <a:p>
            <a:pPr marL="261938" indent="-2619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Springen ziekenfondsen zuinig om met personeelsmiddelen?</a:t>
            </a:r>
          </a:p>
          <a:p>
            <a:pPr marL="261938" indent="-2619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Doorstroming naar ‘bevriende’ organisaties?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AF224A0-2A0F-46AC-B0AF-F6640F4027B9}"/>
              </a:ext>
            </a:extLst>
          </p:cNvPr>
          <p:cNvSpPr/>
          <p:nvPr/>
        </p:nvSpPr>
        <p:spPr>
          <a:xfrm>
            <a:off x="435439" y="951417"/>
            <a:ext cx="11074352" cy="438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u="sng" dirty="0">
                <a:solidFill>
                  <a:schemeClr val="tx1"/>
                </a:solidFill>
                <a:latin typeface="HelveticaNeueLT Std Cn" panose="020B0506030502030204" pitchFamily="34" charset="0"/>
              </a:rPr>
              <a:t>1. ADMINISTRATIEKOSTEN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D5DEA6A7-6634-4693-B3E2-AACE697CA38E}"/>
              </a:ext>
            </a:extLst>
          </p:cNvPr>
          <p:cNvCxnSpPr>
            <a:cxnSpLocks/>
          </p:cNvCxnSpPr>
          <p:nvPr/>
        </p:nvCxnSpPr>
        <p:spPr>
          <a:xfrm>
            <a:off x="6096000" y="1504996"/>
            <a:ext cx="0" cy="437881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hthoek 26">
            <a:extLst>
              <a:ext uri="{FF2B5EF4-FFF2-40B4-BE49-F238E27FC236}">
                <a16:creationId xmlns:a16="http://schemas.microsoft.com/office/drawing/2014/main" id="{C0792767-D1BF-47AB-BAA4-2220FA5A22FF}"/>
              </a:ext>
            </a:extLst>
          </p:cNvPr>
          <p:cNvSpPr/>
          <p:nvPr/>
        </p:nvSpPr>
        <p:spPr>
          <a:xfrm>
            <a:off x="435440" y="1504996"/>
            <a:ext cx="5500898" cy="438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WAAROVER GAAT HET?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5047A625-D4C7-4E19-864F-5678D239AA60}"/>
              </a:ext>
            </a:extLst>
          </p:cNvPr>
          <p:cNvSpPr/>
          <p:nvPr/>
        </p:nvSpPr>
        <p:spPr>
          <a:xfrm>
            <a:off x="6255657" y="1504996"/>
            <a:ext cx="5500905" cy="438574"/>
          </a:xfrm>
          <a:prstGeom prst="rect">
            <a:avLst/>
          </a:prstGeom>
          <a:solidFill>
            <a:srgbClr val="EC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WELKE PROBLEMEN ZIJN ER?</a:t>
            </a:r>
          </a:p>
        </p:txBody>
      </p:sp>
    </p:spTree>
    <p:extLst>
      <p:ext uri="{BB962C8B-B14F-4D97-AF65-F5344CB8AC3E}">
        <p14:creationId xmlns:p14="http://schemas.microsoft.com/office/powerpoint/2010/main" val="9871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890485" cy="698368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2220686" y="234203"/>
            <a:ext cx="9537241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De overfinanciering van de ziekenfondsen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5266171-61E6-432B-9217-CA6E53D7E548}"/>
              </a:ext>
            </a:extLst>
          </p:cNvPr>
          <p:cNvSpPr/>
          <p:nvPr/>
        </p:nvSpPr>
        <p:spPr>
          <a:xfrm>
            <a:off x="435440" y="1504996"/>
            <a:ext cx="5500898" cy="438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WAAROVER GAAT HET?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BA5FE9-34F5-4D1E-80E5-E72B036264E1}"/>
              </a:ext>
            </a:extLst>
          </p:cNvPr>
          <p:cNvSpPr txBox="1"/>
          <p:nvPr/>
        </p:nvSpPr>
        <p:spPr>
          <a:xfrm>
            <a:off x="435439" y="2023200"/>
            <a:ext cx="550090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Ziekenfondsen staan in voor de jaarlijkse terugbetaling van ca. 35,5 miljard euro :</a:t>
            </a:r>
          </a:p>
          <a:p>
            <a:pPr marL="812800" lvl="1" indent="-355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ca. € 27 miljard aan ziektekosten</a:t>
            </a:r>
          </a:p>
          <a:p>
            <a:pPr marL="812800" lvl="1" indent="-3556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ca. € 8,5 miljard aan invaliditeitsuitkeringen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Z</a:t>
            </a:r>
            <a:r>
              <a:rPr lang="nl-BE" sz="2400" dirty="0" err="1">
                <a:latin typeface="HelveticaNeueLT Std Lt Cn" panose="020B0406020202030204" pitchFamily="34" charset="0"/>
              </a:rPr>
              <a:t>iekenfondsen</a:t>
            </a:r>
            <a:r>
              <a:rPr lang="nl-BE" sz="2400" dirty="0">
                <a:latin typeface="HelveticaNeueLT Std Lt Cn" panose="020B0406020202030204" pitchFamily="34" charset="0"/>
              </a:rPr>
              <a:t> moeten onterecht uitgekeerde bedragen terugvorderen</a:t>
            </a:r>
          </a:p>
          <a:p>
            <a:pPr marL="812800" lvl="1" indent="-355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In 2017 werd voor ca. € 159 miljoen aan uitkeringen teruggevorderd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9068535-8E72-467B-9CDA-8CED550662D6}"/>
              </a:ext>
            </a:extLst>
          </p:cNvPr>
          <p:cNvSpPr/>
          <p:nvPr/>
        </p:nvSpPr>
        <p:spPr>
          <a:xfrm>
            <a:off x="6255657" y="1504996"/>
            <a:ext cx="5500905" cy="438574"/>
          </a:xfrm>
          <a:prstGeom prst="rect">
            <a:avLst/>
          </a:prstGeom>
          <a:solidFill>
            <a:srgbClr val="EC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WELKE PROBLEMEN ZIJN ER?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D6B54D7-EA0D-43D3-84FD-6DC3CBB4F5C0}"/>
              </a:ext>
            </a:extLst>
          </p:cNvPr>
          <p:cNvSpPr txBox="1"/>
          <p:nvPr/>
        </p:nvSpPr>
        <p:spPr>
          <a:xfrm>
            <a:off x="6255657" y="2023200"/>
            <a:ext cx="550090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Controle op de uitgaven: audit Rekenhof</a:t>
            </a:r>
          </a:p>
          <a:p>
            <a:pPr marL="812800" lvl="1" indent="-355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Voor groot deel in handen van de ziekenfondsen zelf</a:t>
            </a:r>
          </a:p>
          <a:p>
            <a:pPr marL="812800" lvl="1" indent="-355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Federale controle-instanties RIZIV en CDZ</a:t>
            </a:r>
            <a:r>
              <a:rPr lang="nl-BE" sz="2000" dirty="0">
                <a:latin typeface="HelveticaNeueLT Std Lt Cn" panose="020B0406020202030204" pitchFamily="34" charset="0"/>
              </a:rPr>
              <a:t> krijgen onvoldoende info</a:t>
            </a:r>
          </a:p>
          <a:p>
            <a:pPr marL="355600" indent="-355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Z</a:t>
            </a:r>
            <a:r>
              <a:rPr lang="nl-BE" sz="2400" dirty="0" err="1">
                <a:latin typeface="HelveticaNeueLT Std Lt Cn" panose="020B0406020202030204" pitchFamily="34" charset="0"/>
              </a:rPr>
              <a:t>iekenfondsen</a:t>
            </a:r>
            <a:r>
              <a:rPr lang="nl-BE" sz="2400" dirty="0">
                <a:latin typeface="HelveticaNeueLT Std Lt Cn" panose="020B0406020202030204" pitchFamily="34" charset="0"/>
              </a:rPr>
              <a:t> maken amper gebruik van de mogelijkheden om de gezondheidszorg- uitgaven te beheersen</a:t>
            </a:r>
            <a:endParaRPr lang="nl-NL" sz="2400" dirty="0">
              <a:latin typeface="HelveticaNeueLT Std Lt Cn" panose="020B0406020202030204" pitchFamily="34" charset="0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E346199F-739D-4507-8170-92A3D7EDF942}"/>
              </a:ext>
            </a:extLst>
          </p:cNvPr>
          <p:cNvSpPr/>
          <p:nvPr/>
        </p:nvSpPr>
        <p:spPr>
          <a:xfrm>
            <a:off x="435439" y="951417"/>
            <a:ext cx="11074352" cy="438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u="sng" dirty="0">
                <a:solidFill>
                  <a:schemeClr val="tx1"/>
                </a:solidFill>
                <a:latin typeface="HelveticaNeueLT Std Cn" panose="020B0506030502030204" pitchFamily="34" charset="0"/>
              </a:rPr>
              <a:t>2. HET UITKEREN VAN VERGOEDINGEN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BEA265E4-15B0-4A19-8CCC-35687A1129CE}"/>
              </a:ext>
            </a:extLst>
          </p:cNvPr>
          <p:cNvCxnSpPr>
            <a:cxnSpLocks/>
          </p:cNvCxnSpPr>
          <p:nvPr/>
        </p:nvCxnSpPr>
        <p:spPr>
          <a:xfrm>
            <a:off x="6096000" y="1504996"/>
            <a:ext cx="0" cy="437881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9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890485" cy="698368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2220686" y="234203"/>
            <a:ext cx="9537241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De overfinanciering van de ziekenfondsen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2FABBA0-EB08-40A0-B81B-B86F55DCED82}"/>
              </a:ext>
            </a:extLst>
          </p:cNvPr>
          <p:cNvSpPr txBox="1"/>
          <p:nvPr/>
        </p:nvSpPr>
        <p:spPr>
          <a:xfrm>
            <a:off x="435439" y="2023200"/>
            <a:ext cx="566055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Bonus-malussysteem</a:t>
            </a:r>
          </a:p>
          <a:p>
            <a:pPr marL="536575" lvl="1" indent="-2746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Doelstelling = responsabilisering</a:t>
            </a:r>
          </a:p>
          <a:p>
            <a:pPr marL="536575" lvl="1" indent="-2746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b="1" dirty="0">
                <a:latin typeface="HelveticaNeueLT Std Lt Cn" panose="020B0406020202030204" pitchFamily="34" charset="0"/>
              </a:rPr>
              <a:t>Mali</a:t>
            </a:r>
            <a:r>
              <a:rPr lang="nl-NL" sz="2000" dirty="0">
                <a:latin typeface="HelveticaNeueLT Std Lt Cn" panose="020B0406020202030204" pitchFamily="34" charset="0"/>
              </a:rPr>
              <a:t>: max. 2% van inkomstenaandeel ten laste van het ziekenfonds</a:t>
            </a:r>
          </a:p>
          <a:p>
            <a:pPr marL="536575" lvl="1" indent="-274638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nl-NL" sz="2000" b="1" dirty="0">
                <a:latin typeface="HelveticaNeueLT Std Lt Cn" panose="020B0406020202030204" pitchFamily="34" charset="0"/>
              </a:rPr>
              <a:t>Boni</a:t>
            </a:r>
            <a:r>
              <a:rPr lang="nl-NL" sz="2000" dirty="0">
                <a:latin typeface="HelveticaNeueLT Std Lt Cn" panose="020B0406020202030204" pitchFamily="34" charset="0"/>
              </a:rPr>
              <a:t>: wanneer ziekenfonds overschot boekt. Niet beperkt tot 2%.</a:t>
            </a:r>
          </a:p>
          <a:p>
            <a:pPr marL="284163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Terugvordering onverschuldigde bedragen</a:t>
            </a:r>
          </a:p>
          <a:p>
            <a:pPr marL="604837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Indien ziekenfonds te laat: ten laste van ziekenfonds</a:t>
            </a:r>
            <a:endParaRPr lang="nl-BE" sz="2400" dirty="0">
              <a:latin typeface="HelveticaNeueLT Std Lt Cn" panose="020B0406020202030204" pitchFamily="34" charset="0"/>
            </a:endParaRPr>
          </a:p>
          <a:p>
            <a:pPr marL="604837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I</a:t>
            </a:r>
            <a:r>
              <a:rPr lang="nl-BE" sz="2000" dirty="0" err="1">
                <a:latin typeface="HelveticaNeueLT Std Lt Cn" panose="020B0406020202030204" pitchFamily="34" charset="0"/>
              </a:rPr>
              <a:t>ndien</a:t>
            </a:r>
            <a:r>
              <a:rPr lang="nl-BE" sz="2000" dirty="0">
                <a:latin typeface="HelveticaNeueLT Std Lt Cn" panose="020B0406020202030204" pitchFamily="34" charset="0"/>
              </a:rPr>
              <a:t> wettelijk geen terugvordering mogelijk: deels ten laste van ziekenfonds, deels ten laste van overheid</a:t>
            </a:r>
            <a:endParaRPr lang="nl-NL" dirty="0">
              <a:latin typeface="HelveticaNeueLT Std Lt Cn" panose="020B040602020203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8661693-43AF-4EC1-B8C5-4EE5A42D913E}"/>
              </a:ext>
            </a:extLst>
          </p:cNvPr>
          <p:cNvSpPr txBox="1"/>
          <p:nvPr/>
        </p:nvSpPr>
        <p:spPr>
          <a:xfrm>
            <a:off x="6255652" y="2023200"/>
            <a:ext cx="532667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Rekenhof: systeem is bijzonder complex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Systeem is gefaald:</a:t>
            </a:r>
          </a:p>
          <a:p>
            <a:pPr marL="536575" lvl="1" indent="-2746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Tussen 2003 en 2012 groei uitgaven gezondheidszorg boven wettelijke norm</a:t>
            </a:r>
          </a:p>
          <a:p>
            <a:pPr marL="536575" lvl="1" indent="-2746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Ziekenfondsen kregen jarenlang hoge bonussen, want steeds ‘overschot’</a:t>
            </a:r>
          </a:p>
          <a:p>
            <a:pPr marL="284163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Ziekenfondsen kunnen na eigen fouten in sommige gevallen de kosten deels afschuiven op de overheid (belastingbetaler) 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CF31C033-63BF-4BE0-825D-395578FD7293}"/>
              </a:ext>
            </a:extLst>
          </p:cNvPr>
          <p:cNvCxnSpPr>
            <a:cxnSpLocks/>
          </p:cNvCxnSpPr>
          <p:nvPr/>
        </p:nvCxnSpPr>
        <p:spPr>
          <a:xfrm>
            <a:off x="6096000" y="1504996"/>
            <a:ext cx="0" cy="2663144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hthoek 22">
            <a:extLst>
              <a:ext uri="{FF2B5EF4-FFF2-40B4-BE49-F238E27FC236}">
                <a16:creationId xmlns:a16="http://schemas.microsoft.com/office/drawing/2014/main" id="{019573CF-D4A2-4005-9E62-AF57CA6C591F}"/>
              </a:ext>
            </a:extLst>
          </p:cNvPr>
          <p:cNvSpPr/>
          <p:nvPr/>
        </p:nvSpPr>
        <p:spPr>
          <a:xfrm>
            <a:off x="435440" y="1504996"/>
            <a:ext cx="5500898" cy="438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WAAROVER GAAT HET?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5E37C765-0D9D-4A42-BFA8-0FCB131CB750}"/>
              </a:ext>
            </a:extLst>
          </p:cNvPr>
          <p:cNvSpPr/>
          <p:nvPr/>
        </p:nvSpPr>
        <p:spPr>
          <a:xfrm>
            <a:off x="6255657" y="1504996"/>
            <a:ext cx="5500905" cy="438574"/>
          </a:xfrm>
          <a:prstGeom prst="rect">
            <a:avLst/>
          </a:prstGeom>
          <a:solidFill>
            <a:srgbClr val="EC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WELKE PROBLEMEN ZIJN ER?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33C0118-2939-4AB5-BAFB-0733A7843CC7}"/>
              </a:ext>
            </a:extLst>
          </p:cNvPr>
          <p:cNvSpPr/>
          <p:nvPr/>
        </p:nvSpPr>
        <p:spPr>
          <a:xfrm>
            <a:off x="435439" y="951417"/>
            <a:ext cx="11074352" cy="438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u="sng" dirty="0">
                <a:solidFill>
                  <a:schemeClr val="tx1"/>
                </a:solidFill>
                <a:latin typeface="HelveticaNeueLT Std Cn" panose="020B0506030502030204" pitchFamily="34" charset="0"/>
              </a:rPr>
              <a:t>3. RESPONSABILISERING?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62FC9677-096D-4B66-98ED-C0ECB928BDB9}"/>
              </a:ext>
            </a:extLst>
          </p:cNvPr>
          <p:cNvCxnSpPr>
            <a:cxnSpLocks/>
          </p:cNvCxnSpPr>
          <p:nvPr/>
        </p:nvCxnSpPr>
        <p:spPr>
          <a:xfrm flipH="1">
            <a:off x="876716" y="4310949"/>
            <a:ext cx="5059622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641BC52-FB93-45EE-B4C7-7B958CC3FF88}"/>
              </a:ext>
            </a:extLst>
          </p:cNvPr>
          <p:cNvCxnSpPr>
            <a:cxnSpLocks/>
          </p:cNvCxnSpPr>
          <p:nvPr/>
        </p:nvCxnSpPr>
        <p:spPr>
          <a:xfrm flipH="1">
            <a:off x="6255652" y="4310949"/>
            <a:ext cx="5059622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FBAFD6E1-83E3-43B7-8DD5-C654654C316C}"/>
              </a:ext>
            </a:extLst>
          </p:cNvPr>
          <p:cNvCxnSpPr>
            <a:cxnSpLocks/>
          </p:cNvCxnSpPr>
          <p:nvPr/>
        </p:nvCxnSpPr>
        <p:spPr>
          <a:xfrm flipH="1">
            <a:off x="6095990" y="4427220"/>
            <a:ext cx="10" cy="150474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9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47C90-A78C-4A08-9894-D8CDA913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1" y="234203"/>
            <a:ext cx="1890485" cy="698368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HelveticaNeueLT Std Cn" panose="020B0506030502030204" pitchFamily="34" charset="0"/>
              </a:rPr>
              <a:t>THEMA:</a:t>
            </a:r>
            <a:endParaRPr lang="nl-BE" sz="4400" dirty="0">
              <a:latin typeface="HelveticaNeueLT Std Cn" panose="020B05060305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A0191-EE17-4C20-8F93-4D13C50F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9" b="10708"/>
          <a:stretch/>
        </p:blipFill>
        <p:spPr>
          <a:xfrm>
            <a:off x="0" y="6110289"/>
            <a:ext cx="12192000" cy="7477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85A747-E197-43BA-858B-9BF11791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81527" b="13631"/>
          <a:stretch/>
        </p:blipFill>
        <p:spPr>
          <a:xfrm>
            <a:off x="-1" y="6055826"/>
            <a:ext cx="12192001" cy="94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F03AC6-DEB7-4A53-A4C1-5DA617509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6211252"/>
            <a:ext cx="1504950" cy="491322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4845D7C6-D653-4471-8807-AF7DFC6F9A8A}"/>
              </a:ext>
            </a:extLst>
          </p:cNvPr>
          <p:cNvSpPr/>
          <p:nvPr/>
        </p:nvSpPr>
        <p:spPr>
          <a:xfrm rot="524498">
            <a:off x="897452" y="5958404"/>
            <a:ext cx="295472" cy="295472"/>
          </a:xfrm>
          <a:prstGeom prst="diamond">
            <a:avLst/>
          </a:prstGeom>
          <a:solidFill>
            <a:srgbClr val="FFB400"/>
          </a:solidFill>
          <a:ln>
            <a:solidFill>
              <a:srgbClr val="FF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2AB6A99-6E90-4112-A2F9-F9CAC1FFF256}"/>
              </a:ext>
            </a:extLst>
          </p:cNvPr>
          <p:cNvSpPr txBox="1">
            <a:spLocks/>
          </p:cNvSpPr>
          <p:nvPr/>
        </p:nvSpPr>
        <p:spPr>
          <a:xfrm>
            <a:off x="2220686" y="234203"/>
            <a:ext cx="9537241" cy="69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>
                <a:solidFill>
                  <a:srgbClr val="FFB400"/>
                </a:solidFill>
                <a:latin typeface="HelveticaNeueLT Std Cn" panose="020B0506030502030204" pitchFamily="34" charset="0"/>
              </a:rPr>
              <a:t>De overfinanciering van de ziekenfondsen</a:t>
            </a:r>
            <a:endParaRPr lang="nl-BE" sz="4400" dirty="0">
              <a:solidFill>
                <a:srgbClr val="FFB400"/>
              </a:solidFill>
              <a:latin typeface="HelveticaNeueLT Std Cn" panose="020B050603050203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8661693-43AF-4EC1-B8C5-4EE5A42D913E}"/>
              </a:ext>
            </a:extLst>
          </p:cNvPr>
          <p:cNvSpPr txBox="1"/>
          <p:nvPr/>
        </p:nvSpPr>
        <p:spPr>
          <a:xfrm>
            <a:off x="6255651" y="2023200"/>
            <a:ext cx="550089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Effectieve responsabilisering door:</a:t>
            </a:r>
          </a:p>
          <a:p>
            <a:pPr marL="538163" indent="-2698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Afschaffen (gedeeltelijke) vrijstelling van boetes in geval van eigen fouten door de fondsen</a:t>
            </a:r>
          </a:p>
          <a:p>
            <a:pPr marL="538163" indent="-2698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Boetebedragen optrekken </a:t>
            </a:r>
          </a:p>
          <a:p>
            <a:pPr marL="538163" indent="-2698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Strengere sancties voor onterecht aangevraagde beloningen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CF31C033-63BF-4BE0-825D-395578FD7293}"/>
              </a:ext>
            </a:extLst>
          </p:cNvPr>
          <p:cNvCxnSpPr>
            <a:cxnSpLocks/>
          </p:cNvCxnSpPr>
          <p:nvPr/>
        </p:nvCxnSpPr>
        <p:spPr>
          <a:xfrm>
            <a:off x="6096004" y="1504996"/>
            <a:ext cx="9754" cy="4401587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hthoek 25">
            <a:extLst>
              <a:ext uri="{FF2B5EF4-FFF2-40B4-BE49-F238E27FC236}">
                <a16:creationId xmlns:a16="http://schemas.microsoft.com/office/drawing/2014/main" id="{B33C0118-2939-4AB5-BAFB-0733A7843CC7}"/>
              </a:ext>
            </a:extLst>
          </p:cNvPr>
          <p:cNvSpPr/>
          <p:nvPr/>
        </p:nvSpPr>
        <p:spPr>
          <a:xfrm>
            <a:off x="435439" y="951417"/>
            <a:ext cx="11074352" cy="438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u="sng" dirty="0">
                <a:solidFill>
                  <a:schemeClr val="tx1"/>
                </a:solidFill>
                <a:latin typeface="HelveticaNeueLT Std Cn" panose="020B0506030502030204" pitchFamily="34" charset="0"/>
              </a:rPr>
              <a:t>4. Samenvattend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82244C-40BA-47C3-A1A6-5B5DB95333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8" r="27752" b="12712"/>
          <a:stretch/>
        </p:blipFill>
        <p:spPr>
          <a:xfrm flipV="1">
            <a:off x="6255651" y="1504996"/>
            <a:ext cx="5500909" cy="438574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A5BDAA5E-AB5C-4D35-AAB2-9124E8D16C3D}"/>
              </a:ext>
            </a:extLst>
          </p:cNvPr>
          <p:cNvSpPr/>
          <p:nvPr/>
        </p:nvSpPr>
        <p:spPr>
          <a:xfrm>
            <a:off x="435440" y="1504996"/>
            <a:ext cx="5500898" cy="438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 </a:t>
            </a:r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HUIDIGE PIJNPUNTEN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11ADD3B-0227-42C0-92F2-A47CB5689C45}"/>
              </a:ext>
            </a:extLst>
          </p:cNvPr>
          <p:cNvSpPr/>
          <p:nvPr/>
        </p:nvSpPr>
        <p:spPr>
          <a:xfrm>
            <a:off x="6255657" y="1504996"/>
            <a:ext cx="5500905" cy="43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</a:rPr>
              <a:t> </a:t>
            </a:r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ENKELE</a:t>
            </a:r>
            <a:r>
              <a:rPr lang="nl-BE" sz="2800" b="1" dirty="0">
                <a:solidFill>
                  <a:schemeClr val="tx1"/>
                </a:solidFill>
              </a:rPr>
              <a:t> </a:t>
            </a:r>
            <a:r>
              <a:rPr lang="nl-BE" sz="2800" dirty="0">
                <a:solidFill>
                  <a:schemeClr val="tx1"/>
                </a:solidFill>
                <a:latin typeface="HelveticaNeueLT Std Cn" panose="020B0506030502030204" pitchFamily="34" charset="0"/>
              </a:rPr>
              <a:t>CONCRETE VOORSTELLEN: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B27A885-046C-43D3-B3AB-F177E5E51B8A}"/>
              </a:ext>
            </a:extLst>
          </p:cNvPr>
          <p:cNvSpPr txBox="1"/>
          <p:nvPr/>
        </p:nvSpPr>
        <p:spPr>
          <a:xfrm>
            <a:off x="435439" y="2017022"/>
            <a:ext cx="53266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Overmatige financiering maakt inefficiënte en overbodige werkingsuitgaven mogelijk</a:t>
            </a:r>
          </a:p>
          <a:p>
            <a:pPr marL="284163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Systeem werkt niet responsabiliserend door:</a:t>
            </a:r>
          </a:p>
          <a:p>
            <a:pPr marL="538163" lvl="1" indent="-2698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veel te lage boetes in verhouding tot de fouten</a:t>
            </a:r>
          </a:p>
          <a:p>
            <a:pPr marL="538163" lvl="1" indent="-2698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hoge financiële beloningen (meerwaarde?)</a:t>
            </a:r>
          </a:p>
          <a:p>
            <a:pPr marL="538163" lvl="1" indent="-2698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 dirty="0">
                <a:latin typeface="HelveticaNeueLT Std Lt Cn" panose="020B0406020202030204" pitchFamily="34" charset="0"/>
              </a:rPr>
              <a:t>In sommige gevallen zelfs vrijstelling voor eigen fout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6EB2D86-AF99-415A-9B1A-0CE78BF94804}"/>
              </a:ext>
            </a:extLst>
          </p:cNvPr>
          <p:cNvSpPr txBox="1"/>
          <p:nvPr/>
        </p:nvSpPr>
        <p:spPr>
          <a:xfrm>
            <a:off x="6352249" y="4429674"/>
            <a:ext cx="55009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Adviserende geneesheer onderbrengen bij het RIZIV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Taak ZF herbekijken en financiering afstemmen</a:t>
            </a:r>
          </a:p>
          <a:p>
            <a:endParaRPr lang="nl-BE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DAC913E-1CE4-47CE-A7CA-977DB370469D}"/>
              </a:ext>
            </a:extLst>
          </p:cNvPr>
          <p:cNvSpPr txBox="1"/>
          <p:nvPr/>
        </p:nvSpPr>
        <p:spPr>
          <a:xfrm>
            <a:off x="435429" y="5009352"/>
            <a:ext cx="550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HelveticaNeueLT Std Lt Cn" panose="020B0406020202030204" pitchFamily="34" charset="0"/>
              </a:rPr>
              <a:t>Ziekenfondsen controleren eigen werk voor een groot stuk zelf</a:t>
            </a:r>
            <a:endParaRPr lang="nl-BE" dirty="0"/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468FDF77-DFC4-49C0-AFD5-F5BFDABA652B}"/>
              </a:ext>
            </a:extLst>
          </p:cNvPr>
          <p:cNvCxnSpPr>
            <a:cxnSpLocks/>
          </p:cNvCxnSpPr>
          <p:nvPr/>
        </p:nvCxnSpPr>
        <p:spPr>
          <a:xfrm flipH="1">
            <a:off x="6233825" y="4317091"/>
            <a:ext cx="5644708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9F20BA94-CC08-4310-B985-68ADC27F4B8A}"/>
              </a:ext>
            </a:extLst>
          </p:cNvPr>
          <p:cNvCxnSpPr>
            <a:cxnSpLocks/>
          </p:cNvCxnSpPr>
          <p:nvPr/>
        </p:nvCxnSpPr>
        <p:spPr>
          <a:xfrm flipH="1">
            <a:off x="291630" y="4871272"/>
            <a:ext cx="5644708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 animBg="1"/>
      <p:bldP spid="18" grpId="0"/>
      <p:bldP spid="8" grpId="0"/>
      <p:bldP spid="21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19436</TotalTime>
  <Words>1023</Words>
  <Application>Microsoft Office PowerPoint</Application>
  <PresentationFormat>Breedbeeld</PresentationFormat>
  <Paragraphs>182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HelveticaNeueLT Std Cn</vt:lpstr>
      <vt:lpstr>HelveticaNeueLT Std Lt Cn</vt:lpstr>
      <vt:lpstr>HelveticaNeueLT Std Thin Cn</vt:lpstr>
      <vt:lpstr>Wingdings</vt:lpstr>
      <vt:lpstr>Kantoorthema</vt:lpstr>
      <vt:lpstr>APERITIEFGESPREK N-VA DEURNE</vt:lpstr>
      <vt:lpstr>COMMUNAUTAIRE STILTE?</vt:lpstr>
      <vt:lpstr>THEMA:</vt:lpstr>
      <vt:lpstr>THEMA:</vt:lpstr>
      <vt:lpstr>“VAN PEEL HEEFT LAST VAN DE HITTE”</vt:lpstr>
      <vt:lpstr>THEMA:</vt:lpstr>
      <vt:lpstr>THEMA:</vt:lpstr>
      <vt:lpstr>THEMA:</vt:lpstr>
      <vt:lpstr>THEMA:</vt:lpstr>
      <vt:lpstr>De vakbond, sociale partner?</vt:lpstr>
      <vt:lpstr>PowerPoint-presentatie</vt:lpstr>
      <vt:lpstr>PowerPoint-presentatie</vt:lpstr>
      <vt:lpstr>VAN ALGEMEEN BELANG</vt:lpstr>
      <vt:lpstr>THEMA:</vt:lpstr>
      <vt:lpstr>THEMA:</vt:lpstr>
      <vt:lpstr>THEMA:</vt:lpstr>
      <vt:lpstr>PROBLEMEN BENOEMEN ÉN AANPAKKEN!</vt:lpstr>
      <vt:lpstr>PowerPoint-presentatie</vt:lpstr>
      <vt:lpstr>VAN SOCIALISTISCH NAAR ECHT SOCIAAL BELEID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Pieter Gielis</dc:creator>
  <cp:lastModifiedBy>Pieter Gielis</cp:lastModifiedBy>
  <cp:revision>107</cp:revision>
  <dcterms:created xsi:type="dcterms:W3CDTF">2018-11-27T14:20:17Z</dcterms:created>
  <dcterms:modified xsi:type="dcterms:W3CDTF">2018-12-13T13:52:19Z</dcterms:modified>
</cp:coreProperties>
</file>