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6" r:id="rId4"/>
    <p:sldId id="257" r:id="rId5"/>
    <p:sldId id="301" r:id="rId6"/>
    <p:sldId id="308" r:id="rId7"/>
    <p:sldId id="309" r:id="rId8"/>
    <p:sldId id="300" r:id="rId9"/>
    <p:sldId id="287" r:id="rId10"/>
    <p:sldId id="310" r:id="rId11"/>
    <p:sldId id="312" r:id="rId12"/>
    <p:sldId id="311" r:id="rId13"/>
    <p:sldId id="307" r:id="rId14"/>
    <p:sldId id="314" r:id="rId15"/>
    <p:sldId id="313" r:id="rId16"/>
    <p:sldId id="316" r:id="rId17"/>
    <p:sldId id="315" r:id="rId18"/>
    <p:sldId id="317" r:id="rId19"/>
    <p:sldId id="321" r:id="rId20"/>
    <p:sldId id="318" r:id="rId21"/>
    <p:sldId id="293" r:id="rId22"/>
    <p:sldId id="319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 smtClean="0"/>
              <a:t>Wettelijke</a:t>
            </a:r>
            <a:r>
              <a:rPr lang="nl-BE" baseline="0" dirty="0" smtClean="0"/>
              <a:t> </a:t>
            </a:r>
            <a:r>
              <a:rPr lang="nl-BE" dirty="0" smtClean="0"/>
              <a:t>Pensioenleeftijd </a:t>
            </a:r>
            <a:endParaRPr lang="nl-BE" dirty="0"/>
          </a:p>
        </c:rich>
      </c:tx>
      <c:layout>
        <c:manualLayout>
          <c:xMode val="edge"/>
          <c:yMode val="edge"/>
          <c:x val="0.31214058398950134"/>
          <c:y val="3.6216592332348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Blad1!$A$2:$A$4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Blad1!$B$2:$B$4</c:f>
              <c:numCache>
                <c:formatCode>General</c:formatCode>
                <c:ptCount val="3"/>
                <c:pt idx="0">
                  <c:v>65</c:v>
                </c:pt>
                <c:pt idx="1">
                  <c:v>66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Blad1!$C$2:$C$4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Blad1!$D$2:$D$4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307528"/>
        <c:axId val="333308312"/>
      </c:barChart>
      <c:catAx>
        <c:axId val="3333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33308312"/>
        <c:crosses val="autoZero"/>
        <c:auto val="1"/>
        <c:lblAlgn val="ctr"/>
        <c:lblOffset val="100"/>
        <c:noMultiLvlLbl val="0"/>
      </c:catAx>
      <c:valAx>
        <c:axId val="33330831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333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solidFill>
              <a:schemeClr val="tx1"/>
            </a:solidFill>
          </a:ln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A2509-F6ED-4A14-9F30-FA190F667BF2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B3780BDB-31B7-4A53-9096-415B8FDB1CC8}">
      <dgm:prSet phldrT="[Tekst]" custT="1"/>
      <dgm:spPr/>
      <dgm:t>
        <a:bodyPr/>
        <a:lstStyle/>
        <a:p>
          <a:r>
            <a:rPr lang="nl-BE" sz="2400" b="1" dirty="0" smtClean="0">
              <a:solidFill>
                <a:schemeClr val="tx1"/>
              </a:solidFill>
            </a:rPr>
            <a:t>1970 </a:t>
          </a:r>
          <a:r>
            <a:rPr lang="nl-BE" sz="2300" dirty="0" smtClean="0"/>
            <a:t> </a:t>
          </a:r>
          <a:endParaRPr lang="nl-BE" sz="2300" dirty="0"/>
        </a:p>
      </dgm:t>
    </dgm:pt>
    <dgm:pt modelId="{7AEA0580-DAA1-48C6-AEC1-9BDB51D9EBD6}" type="parTrans" cxnId="{62CE2C3A-7F7C-49F5-82E8-1B193F6164BC}">
      <dgm:prSet/>
      <dgm:spPr/>
      <dgm:t>
        <a:bodyPr/>
        <a:lstStyle/>
        <a:p>
          <a:endParaRPr lang="nl-BE"/>
        </a:p>
      </dgm:t>
    </dgm:pt>
    <dgm:pt modelId="{9CB195E6-B537-4D9E-9ED0-1FC29D42523B}" type="sibTrans" cxnId="{62CE2C3A-7F7C-49F5-82E8-1B193F6164BC}">
      <dgm:prSet/>
      <dgm:spPr/>
      <dgm:t>
        <a:bodyPr/>
        <a:lstStyle/>
        <a:p>
          <a:endParaRPr lang="nl-BE"/>
        </a:p>
      </dgm:t>
    </dgm:pt>
    <dgm:pt modelId="{BBB4895E-8351-43EC-8F02-4D844416CB78}">
      <dgm:prSet phldrT="[Tekst]" custT="1"/>
      <dgm:spPr/>
      <dgm:t>
        <a:bodyPr/>
        <a:lstStyle/>
        <a:p>
          <a:r>
            <a:rPr lang="nl-BE" sz="2400" b="1" dirty="0" smtClean="0">
              <a:solidFill>
                <a:schemeClr val="tx1"/>
              </a:solidFill>
            </a:rPr>
            <a:t>2016 </a:t>
          </a:r>
          <a:endParaRPr lang="nl-BE" sz="2400" b="1" dirty="0">
            <a:solidFill>
              <a:schemeClr val="tx1"/>
            </a:solidFill>
          </a:endParaRPr>
        </a:p>
      </dgm:t>
    </dgm:pt>
    <dgm:pt modelId="{175E583B-237F-4572-B524-91D807D8F4A2}" type="parTrans" cxnId="{AA2AA906-7806-47B4-A1AF-B195E1EC0DC8}">
      <dgm:prSet/>
      <dgm:spPr/>
      <dgm:t>
        <a:bodyPr/>
        <a:lstStyle/>
        <a:p>
          <a:endParaRPr lang="nl-BE"/>
        </a:p>
      </dgm:t>
    </dgm:pt>
    <dgm:pt modelId="{2C344B1F-AC06-42F3-8115-5B979BA03EC8}" type="sibTrans" cxnId="{AA2AA906-7806-47B4-A1AF-B195E1EC0DC8}">
      <dgm:prSet/>
      <dgm:spPr/>
      <dgm:t>
        <a:bodyPr/>
        <a:lstStyle/>
        <a:p>
          <a:endParaRPr lang="nl-BE"/>
        </a:p>
      </dgm:t>
    </dgm:pt>
    <dgm:pt modelId="{8D951045-B898-4898-B37E-55B464FC8640}">
      <dgm:prSet phldrT="[Tekst]" custT="1"/>
      <dgm:spPr/>
      <dgm:t>
        <a:bodyPr/>
        <a:lstStyle/>
        <a:p>
          <a:r>
            <a:rPr lang="nl-BE" sz="2400" b="1" dirty="0" smtClean="0">
              <a:solidFill>
                <a:schemeClr val="tx1"/>
              </a:solidFill>
            </a:rPr>
            <a:t>2050</a:t>
          </a:r>
          <a:endParaRPr lang="nl-BE" sz="2400" b="1" dirty="0">
            <a:solidFill>
              <a:schemeClr val="tx1"/>
            </a:solidFill>
          </a:endParaRPr>
        </a:p>
      </dgm:t>
    </dgm:pt>
    <dgm:pt modelId="{85D19161-922F-4BF2-90E5-77D503945D02}" type="parTrans" cxnId="{EFA57F32-8F21-4DD6-95C2-0FE5B79ECCEF}">
      <dgm:prSet/>
      <dgm:spPr/>
      <dgm:t>
        <a:bodyPr/>
        <a:lstStyle/>
        <a:p>
          <a:endParaRPr lang="nl-BE"/>
        </a:p>
      </dgm:t>
    </dgm:pt>
    <dgm:pt modelId="{41618B68-A543-43BB-A208-98F8908A20F7}" type="sibTrans" cxnId="{EFA57F32-8F21-4DD6-95C2-0FE5B79ECCEF}">
      <dgm:prSet/>
      <dgm:spPr/>
      <dgm:t>
        <a:bodyPr/>
        <a:lstStyle/>
        <a:p>
          <a:endParaRPr lang="nl-BE"/>
        </a:p>
      </dgm:t>
    </dgm:pt>
    <dgm:pt modelId="{442AA46A-C7EB-4AEC-9CAF-E10130FCCC3C}" type="pres">
      <dgm:prSet presAssocID="{AB9A2509-F6ED-4A14-9F30-FA190F667BF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2AD999F-630E-445D-B78F-DFD92A4E5C32}" type="pres">
      <dgm:prSet presAssocID="{AB9A2509-F6ED-4A14-9F30-FA190F667BF2}" presName="comp1" presStyleCnt="0"/>
      <dgm:spPr/>
    </dgm:pt>
    <dgm:pt modelId="{E885FE3E-06DA-4AA1-ADA6-34A15D984D74}" type="pres">
      <dgm:prSet presAssocID="{AB9A2509-F6ED-4A14-9F30-FA190F667BF2}" presName="circle1" presStyleLbl="node1" presStyleIdx="0" presStyleCnt="3" custLinFactNeighborX="-764" custLinFactNeighborY="23066"/>
      <dgm:spPr/>
      <dgm:t>
        <a:bodyPr/>
        <a:lstStyle/>
        <a:p>
          <a:endParaRPr lang="nl-BE"/>
        </a:p>
      </dgm:t>
    </dgm:pt>
    <dgm:pt modelId="{00BA7803-3E9E-429B-ABC1-E14C62FB603D}" type="pres">
      <dgm:prSet presAssocID="{AB9A2509-F6ED-4A14-9F30-FA190F667BF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3FE9AC7-C463-40F8-88E4-FA1B72DB3898}" type="pres">
      <dgm:prSet presAssocID="{AB9A2509-F6ED-4A14-9F30-FA190F667BF2}" presName="comp2" presStyleCnt="0"/>
      <dgm:spPr/>
    </dgm:pt>
    <dgm:pt modelId="{B3DFE9BF-D8AD-47C8-B085-A3BBAEBD4394}" type="pres">
      <dgm:prSet presAssocID="{AB9A2509-F6ED-4A14-9F30-FA190F667BF2}" presName="circle2" presStyleLbl="node1" presStyleIdx="1" presStyleCnt="3"/>
      <dgm:spPr/>
      <dgm:t>
        <a:bodyPr/>
        <a:lstStyle/>
        <a:p>
          <a:endParaRPr lang="nl-BE"/>
        </a:p>
      </dgm:t>
    </dgm:pt>
    <dgm:pt modelId="{4E0C73F4-AFCF-4AA2-A7EA-EC8E2E02D632}" type="pres">
      <dgm:prSet presAssocID="{AB9A2509-F6ED-4A14-9F30-FA190F667BF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5C1A4F-65DB-4DE1-A353-2DDEDBDB313E}" type="pres">
      <dgm:prSet presAssocID="{AB9A2509-F6ED-4A14-9F30-FA190F667BF2}" presName="comp3" presStyleCnt="0"/>
      <dgm:spPr/>
    </dgm:pt>
    <dgm:pt modelId="{5267ADEB-6F33-4041-A1BC-0FE13CABD690}" type="pres">
      <dgm:prSet presAssocID="{AB9A2509-F6ED-4A14-9F30-FA190F667BF2}" presName="circle3" presStyleLbl="node1" presStyleIdx="2" presStyleCnt="3"/>
      <dgm:spPr/>
      <dgm:t>
        <a:bodyPr/>
        <a:lstStyle/>
        <a:p>
          <a:endParaRPr lang="nl-BE"/>
        </a:p>
      </dgm:t>
    </dgm:pt>
    <dgm:pt modelId="{D834D47C-93E9-4F0D-9C99-F0FD109024AC}" type="pres">
      <dgm:prSet presAssocID="{AB9A2509-F6ED-4A14-9F30-FA190F667BF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75AEDDDB-9078-4AD3-9467-C322CCB5D128}" type="presOf" srcId="{BBB4895E-8351-43EC-8F02-4D844416CB78}" destId="{4E0C73F4-AFCF-4AA2-A7EA-EC8E2E02D632}" srcOrd="1" destOrd="0" presId="urn:microsoft.com/office/officeart/2005/8/layout/venn2"/>
    <dgm:cxn modelId="{F4C4DA48-390D-4C45-B0F4-9B3BC77DA984}" type="presOf" srcId="{B3780BDB-31B7-4A53-9096-415B8FDB1CC8}" destId="{E885FE3E-06DA-4AA1-ADA6-34A15D984D74}" srcOrd="0" destOrd="0" presId="urn:microsoft.com/office/officeart/2005/8/layout/venn2"/>
    <dgm:cxn modelId="{D478BDB1-4BDA-4CEB-8BF9-0E8F482882EA}" type="presOf" srcId="{B3780BDB-31B7-4A53-9096-415B8FDB1CC8}" destId="{00BA7803-3E9E-429B-ABC1-E14C62FB603D}" srcOrd="1" destOrd="0" presId="urn:microsoft.com/office/officeart/2005/8/layout/venn2"/>
    <dgm:cxn modelId="{5B4DEE25-92F1-4CEB-B270-191394E50242}" type="presOf" srcId="{AB9A2509-F6ED-4A14-9F30-FA190F667BF2}" destId="{442AA46A-C7EB-4AEC-9CAF-E10130FCCC3C}" srcOrd="0" destOrd="0" presId="urn:microsoft.com/office/officeart/2005/8/layout/venn2"/>
    <dgm:cxn modelId="{E16EBDCD-B42E-4E0A-B96F-413CB4AE6039}" type="presOf" srcId="{8D951045-B898-4898-B37E-55B464FC8640}" destId="{D834D47C-93E9-4F0D-9C99-F0FD109024AC}" srcOrd="1" destOrd="0" presId="urn:microsoft.com/office/officeart/2005/8/layout/venn2"/>
    <dgm:cxn modelId="{E3FD18E8-AD92-4E16-964F-31F789875974}" type="presOf" srcId="{BBB4895E-8351-43EC-8F02-4D844416CB78}" destId="{B3DFE9BF-D8AD-47C8-B085-A3BBAEBD4394}" srcOrd="0" destOrd="0" presId="urn:microsoft.com/office/officeart/2005/8/layout/venn2"/>
    <dgm:cxn modelId="{AA2AA906-7806-47B4-A1AF-B195E1EC0DC8}" srcId="{AB9A2509-F6ED-4A14-9F30-FA190F667BF2}" destId="{BBB4895E-8351-43EC-8F02-4D844416CB78}" srcOrd="1" destOrd="0" parTransId="{175E583B-237F-4572-B524-91D807D8F4A2}" sibTransId="{2C344B1F-AC06-42F3-8115-5B979BA03EC8}"/>
    <dgm:cxn modelId="{62CE2C3A-7F7C-49F5-82E8-1B193F6164BC}" srcId="{AB9A2509-F6ED-4A14-9F30-FA190F667BF2}" destId="{B3780BDB-31B7-4A53-9096-415B8FDB1CC8}" srcOrd="0" destOrd="0" parTransId="{7AEA0580-DAA1-48C6-AEC1-9BDB51D9EBD6}" sibTransId="{9CB195E6-B537-4D9E-9ED0-1FC29D42523B}"/>
    <dgm:cxn modelId="{DC2F5A8D-EEB0-41CA-BF63-6369588F14D6}" type="presOf" srcId="{8D951045-B898-4898-B37E-55B464FC8640}" destId="{5267ADEB-6F33-4041-A1BC-0FE13CABD690}" srcOrd="0" destOrd="0" presId="urn:microsoft.com/office/officeart/2005/8/layout/venn2"/>
    <dgm:cxn modelId="{EFA57F32-8F21-4DD6-95C2-0FE5B79ECCEF}" srcId="{AB9A2509-F6ED-4A14-9F30-FA190F667BF2}" destId="{8D951045-B898-4898-B37E-55B464FC8640}" srcOrd="2" destOrd="0" parTransId="{85D19161-922F-4BF2-90E5-77D503945D02}" sibTransId="{41618B68-A543-43BB-A208-98F8908A20F7}"/>
    <dgm:cxn modelId="{8120FC92-C849-4A3D-BCA2-24EF6FBEE9A2}" type="presParOf" srcId="{442AA46A-C7EB-4AEC-9CAF-E10130FCCC3C}" destId="{12AD999F-630E-445D-B78F-DFD92A4E5C32}" srcOrd="0" destOrd="0" presId="urn:microsoft.com/office/officeart/2005/8/layout/venn2"/>
    <dgm:cxn modelId="{5472C6D8-4BAC-486D-9CA1-895363810C90}" type="presParOf" srcId="{12AD999F-630E-445D-B78F-DFD92A4E5C32}" destId="{E885FE3E-06DA-4AA1-ADA6-34A15D984D74}" srcOrd="0" destOrd="0" presId="urn:microsoft.com/office/officeart/2005/8/layout/venn2"/>
    <dgm:cxn modelId="{B7DB6ABA-8C43-4194-8218-0397C36F75C5}" type="presParOf" srcId="{12AD999F-630E-445D-B78F-DFD92A4E5C32}" destId="{00BA7803-3E9E-429B-ABC1-E14C62FB603D}" srcOrd="1" destOrd="0" presId="urn:microsoft.com/office/officeart/2005/8/layout/venn2"/>
    <dgm:cxn modelId="{0C7777FC-81C1-41BD-802B-7FF4F05C340F}" type="presParOf" srcId="{442AA46A-C7EB-4AEC-9CAF-E10130FCCC3C}" destId="{93FE9AC7-C463-40F8-88E4-FA1B72DB3898}" srcOrd="1" destOrd="0" presId="urn:microsoft.com/office/officeart/2005/8/layout/venn2"/>
    <dgm:cxn modelId="{8882A030-AE5C-4C29-ACE8-2987796A4019}" type="presParOf" srcId="{93FE9AC7-C463-40F8-88E4-FA1B72DB3898}" destId="{B3DFE9BF-D8AD-47C8-B085-A3BBAEBD4394}" srcOrd="0" destOrd="0" presId="urn:microsoft.com/office/officeart/2005/8/layout/venn2"/>
    <dgm:cxn modelId="{72298136-D4E0-42E4-A810-FA3220BD6365}" type="presParOf" srcId="{93FE9AC7-C463-40F8-88E4-FA1B72DB3898}" destId="{4E0C73F4-AFCF-4AA2-A7EA-EC8E2E02D632}" srcOrd="1" destOrd="0" presId="urn:microsoft.com/office/officeart/2005/8/layout/venn2"/>
    <dgm:cxn modelId="{F109A68A-E9A6-4723-9DF9-11D9AE83B61D}" type="presParOf" srcId="{442AA46A-C7EB-4AEC-9CAF-E10130FCCC3C}" destId="{615C1A4F-65DB-4DE1-A353-2DDEDBDB313E}" srcOrd="2" destOrd="0" presId="urn:microsoft.com/office/officeart/2005/8/layout/venn2"/>
    <dgm:cxn modelId="{4259F3A6-50C7-4337-814C-22EDA0254A0B}" type="presParOf" srcId="{615C1A4F-65DB-4DE1-A353-2DDEDBDB313E}" destId="{5267ADEB-6F33-4041-A1BC-0FE13CABD690}" srcOrd="0" destOrd="0" presId="urn:microsoft.com/office/officeart/2005/8/layout/venn2"/>
    <dgm:cxn modelId="{EB14E863-A23B-4B32-8CC4-255BC426B31A}" type="presParOf" srcId="{615C1A4F-65DB-4DE1-A353-2DDEDBDB313E}" destId="{D834D47C-93E9-4F0D-9C99-F0FD109024A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5FE3E-06DA-4AA1-ADA6-34A15D984D74}">
      <dsp:nvSpPr>
        <dsp:cNvPr id="0" name=""/>
        <dsp:cNvSpPr/>
      </dsp:nvSpPr>
      <dsp:spPr>
        <a:xfrm>
          <a:off x="886254" y="0"/>
          <a:ext cx="4464496" cy="4464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1" kern="1200" dirty="0" smtClean="0">
              <a:solidFill>
                <a:schemeClr val="tx1"/>
              </a:solidFill>
            </a:rPr>
            <a:t>1970 </a:t>
          </a:r>
          <a:r>
            <a:rPr lang="nl-BE" sz="2300" kern="1200" dirty="0" smtClean="0"/>
            <a:t> </a:t>
          </a:r>
          <a:endParaRPr lang="nl-BE" sz="2300" kern="1200" dirty="0"/>
        </a:p>
      </dsp:txBody>
      <dsp:txXfrm>
        <a:off x="2338331" y="223224"/>
        <a:ext cx="1560341" cy="669674"/>
      </dsp:txXfrm>
    </dsp:sp>
    <dsp:sp modelId="{B3DFE9BF-D8AD-47C8-B085-A3BBAEBD4394}">
      <dsp:nvSpPr>
        <dsp:cNvPr id="0" name=""/>
        <dsp:cNvSpPr/>
      </dsp:nvSpPr>
      <dsp:spPr>
        <a:xfrm>
          <a:off x="1478424" y="1116123"/>
          <a:ext cx="3348372" cy="334837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1" kern="1200" dirty="0" smtClean="0">
              <a:solidFill>
                <a:schemeClr val="tx1"/>
              </a:solidFill>
            </a:rPr>
            <a:t>2016 </a:t>
          </a:r>
          <a:endParaRPr lang="nl-BE" sz="2400" b="1" kern="1200" dirty="0">
            <a:solidFill>
              <a:schemeClr val="tx1"/>
            </a:solidFill>
          </a:endParaRPr>
        </a:p>
      </dsp:txBody>
      <dsp:txXfrm>
        <a:off x="2372440" y="1325397"/>
        <a:ext cx="1560341" cy="627819"/>
      </dsp:txXfrm>
    </dsp:sp>
    <dsp:sp modelId="{5267ADEB-6F33-4041-A1BC-0FE13CABD690}">
      <dsp:nvSpPr>
        <dsp:cNvPr id="0" name=""/>
        <dsp:cNvSpPr/>
      </dsp:nvSpPr>
      <dsp:spPr>
        <a:xfrm>
          <a:off x="2036487" y="2232248"/>
          <a:ext cx="2232248" cy="223224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1" kern="1200" dirty="0" smtClean="0">
              <a:solidFill>
                <a:schemeClr val="tx1"/>
              </a:solidFill>
            </a:rPr>
            <a:t>2050</a:t>
          </a:r>
          <a:endParaRPr lang="nl-BE" sz="2400" b="1" kern="1200" dirty="0">
            <a:solidFill>
              <a:schemeClr val="tx1"/>
            </a:solidFill>
          </a:endParaRPr>
        </a:p>
      </dsp:txBody>
      <dsp:txXfrm>
        <a:off x="2363392" y="2790310"/>
        <a:ext cx="1578437" cy="111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56F7F-4414-40BC-BA2F-B9DD6D7EBADA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8DA2F-0969-4843-9E01-01E713B4B0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83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DA2F-0969-4843-9E01-01E713B4B07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146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DA2F-0969-4843-9E01-01E713B4B07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25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961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4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53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8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9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672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359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441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92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40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0D2D-C7C1-4D2B-BD9E-9C68649A5380}" type="datetimeFigureOut">
              <a:rPr lang="nl-BE" smtClean="0"/>
              <a:t>24/11/2016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9C40-28E2-44D2-8280-D881113AF2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032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9163878" cy="5035242"/>
          </a:xfrm>
        </p:spPr>
      </p:pic>
      <p:sp>
        <p:nvSpPr>
          <p:cNvPr id="8" name="Rechthoek 7"/>
          <p:cNvSpPr/>
          <p:nvPr/>
        </p:nvSpPr>
        <p:spPr>
          <a:xfrm>
            <a:off x="3394673" y="4221088"/>
            <a:ext cx="2334773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73" y="4277462"/>
            <a:ext cx="2334773" cy="8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0" y="5035242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>
                <a:solidFill>
                  <a:schemeClr val="bg1"/>
                </a:solidFill>
              </a:rPr>
              <a:t>Gesprek Pensioenen - Johan Klaps  </a:t>
            </a:r>
            <a:endParaRPr lang="nl-BE" sz="4400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19879" y="5804683"/>
            <a:ext cx="91638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N-VA Deurne 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-19879" y="6259378"/>
            <a:ext cx="916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28/11/2016</a:t>
            </a:r>
          </a:p>
        </p:txBody>
      </p:sp>
    </p:spTree>
    <p:extLst>
      <p:ext uri="{BB962C8B-B14F-4D97-AF65-F5344CB8AC3E}">
        <p14:creationId xmlns:p14="http://schemas.microsoft.com/office/powerpoint/2010/main" val="27704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Zware beroepen 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5692"/>
            <a:ext cx="8229600" cy="5070471"/>
          </a:xfrm>
        </p:spPr>
        <p:txBody>
          <a:bodyPr>
            <a:normAutofit/>
          </a:bodyPr>
          <a:lstStyle/>
          <a:p>
            <a:r>
              <a:rPr lang="nl-BE" b="1" dirty="0" smtClean="0"/>
              <a:t>Afschaffen preferentiële pensioenstelsels </a:t>
            </a:r>
          </a:p>
          <a:p>
            <a:pPr marL="0" indent="0">
              <a:buNone/>
            </a:pPr>
            <a:r>
              <a:rPr lang="nl-BE" sz="2400" dirty="0" smtClean="0"/>
              <a:t>(operationele diensten, magistraten, personeel NMBS, provinciegouverneurs,…)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BE" dirty="0" smtClean="0"/>
              <a:t>Sneller volledig pensioenbedrag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BE" dirty="0" smtClean="0"/>
              <a:t>Snellere opname van pensioen </a:t>
            </a:r>
          </a:p>
          <a:p>
            <a:r>
              <a:rPr lang="nl-BE" b="1" dirty="0" smtClean="0"/>
              <a:t>Invoering zware beroepen (objectief)</a:t>
            </a:r>
          </a:p>
          <a:p>
            <a:pPr marL="971550" lvl="1" indent="-514350">
              <a:buAutoNum type="arabicParenR"/>
            </a:pPr>
            <a:r>
              <a:rPr lang="nl-BE" dirty="0" smtClean="0"/>
              <a:t>Fysiek zware arbeid </a:t>
            </a:r>
          </a:p>
          <a:p>
            <a:pPr marL="971550" lvl="1" indent="-514350">
              <a:buAutoNum type="arabicParenR"/>
            </a:pPr>
            <a:r>
              <a:rPr lang="nl-BE" dirty="0" smtClean="0"/>
              <a:t>Ploegen- en nachtarbeid </a:t>
            </a:r>
          </a:p>
          <a:p>
            <a:pPr marL="971550" lvl="1" indent="-514350">
              <a:buAutoNum type="arabicParenR"/>
            </a:pPr>
            <a:r>
              <a:rPr lang="nl-BE" dirty="0" smtClean="0"/>
              <a:t>Risicovolle Jobs </a:t>
            </a:r>
          </a:p>
          <a:p>
            <a:pPr marL="971550" lvl="1" indent="-514350">
              <a:buAutoNum type="arabicParenR"/>
            </a:pPr>
            <a:r>
              <a:rPr lang="nl-BE" dirty="0" smtClean="0"/>
              <a:t>Emotioneel belastende functies  </a:t>
            </a:r>
          </a:p>
        </p:txBody>
      </p:sp>
      <p:sp>
        <p:nvSpPr>
          <p:cNvPr id="6" name="Verbodssymbool 5"/>
          <p:cNvSpPr/>
          <p:nvPr/>
        </p:nvSpPr>
        <p:spPr>
          <a:xfrm>
            <a:off x="2555776" y="1055692"/>
            <a:ext cx="3096344" cy="252028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2780928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Ambtenarenpensioen</a:t>
            </a:r>
            <a:r>
              <a:rPr lang="nl-BE" sz="4400" dirty="0" smtClean="0">
                <a:solidFill>
                  <a:schemeClr val="bg1"/>
                </a:solidFill>
              </a:rPr>
              <a:t> </a:t>
            </a:r>
            <a:endParaRPr lang="nl-BE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Berekening ambtenarenpensioen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nl-BE" b="1" u="sng" dirty="0" smtClean="0"/>
              <a:t>Vandaag:</a:t>
            </a:r>
          </a:p>
          <a:p>
            <a:r>
              <a:rPr lang="nl-BE" b="1" dirty="0" smtClean="0"/>
              <a:t>Statutair: laatste 10 jaar van loopbaan </a:t>
            </a:r>
          </a:p>
          <a:p>
            <a:r>
              <a:rPr lang="nl-BE" b="1" dirty="0" smtClean="0"/>
              <a:t>Contractueel: volledige loopbaan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1" u="sng" dirty="0" smtClean="0"/>
              <a:t>2030: </a:t>
            </a:r>
          </a:p>
          <a:p>
            <a:r>
              <a:rPr lang="nl-BE" b="1" dirty="0" smtClean="0"/>
              <a:t>Statutair = Contractueel</a:t>
            </a:r>
          </a:p>
          <a:p>
            <a:pPr marL="0" indent="0">
              <a:buNone/>
            </a:pPr>
            <a:r>
              <a:rPr lang="nl-BE" b="1" dirty="0" smtClean="0"/>
              <a:t>=&gt; Volledige loopbaan  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8248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Doel: gemengd pensioen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32448"/>
          </a:xfrm>
        </p:spPr>
        <p:txBody>
          <a:bodyPr>
            <a:normAutofit fontScale="92500" lnSpcReduction="10000"/>
          </a:bodyPr>
          <a:lstStyle/>
          <a:p>
            <a:r>
              <a:rPr lang="nl-BE" b="1" dirty="0" smtClean="0"/>
              <a:t>Eenvoudig om tussen overheid en privésector te schakelen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b="1" dirty="0" err="1" smtClean="0"/>
              <a:t>Jobflexibiliteit</a:t>
            </a:r>
            <a:r>
              <a:rPr lang="nl-BE" b="1" dirty="0" smtClean="0"/>
              <a:t> als middel om langer te werken </a:t>
            </a:r>
            <a:endParaRPr lang="nl-BE" b="1" dirty="0" smtClean="0"/>
          </a:p>
          <a:p>
            <a:pPr marL="0" indent="0">
              <a:buNone/>
            </a:pPr>
            <a:endParaRPr lang="nl-BE" b="1" dirty="0" smtClean="0"/>
          </a:p>
          <a:p>
            <a:r>
              <a:rPr lang="nl-BE" b="1" dirty="0" smtClean="0"/>
              <a:t>Voor </a:t>
            </a:r>
            <a:r>
              <a:rPr lang="nl-BE" b="1" dirty="0" smtClean="0"/>
              <a:t>iedereen berekening pensioen over hele loopbaan </a:t>
            </a:r>
          </a:p>
          <a:p>
            <a:pPr marL="0" indent="0">
              <a:buNone/>
            </a:pPr>
            <a:r>
              <a:rPr lang="nl-BE" b="1" dirty="0" smtClean="0"/>
              <a:t>=&gt; Niet langer fenomeen van benoeming ambtenaren op einde loopbaan  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3159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Kwestie van gezond verstand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769440"/>
            <a:ext cx="8229600" cy="648197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Afschaffen 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Ziektepensioen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0050"/>
            <a:r>
              <a:rPr lang="nl-BE" dirty="0" smtClean="0"/>
              <a:t>Sinds 1844</a:t>
            </a:r>
          </a:p>
          <a:p>
            <a:pPr marL="400050"/>
            <a:r>
              <a:rPr lang="nl-BE" dirty="0" smtClean="0"/>
              <a:t>Verplicht pensioen: kans op armoede en sociaal isolement</a:t>
            </a:r>
          </a:p>
          <a:p>
            <a:pPr marL="57150" indent="0">
              <a:buNone/>
            </a:pPr>
            <a:r>
              <a:rPr lang="nl-BE" dirty="0" smtClean="0"/>
              <a:t>=&gt; Hervorming richting ongeschiktheids- en invaliditeitsuitkering bij werknemers 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/>
              <a:t>Opsparen ziektedagen 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 smtClean="0"/>
              <a:t>Recht op 21 dagen ziekteverlof </a:t>
            </a:r>
          </a:p>
          <a:p>
            <a:r>
              <a:rPr lang="nl-BE" dirty="0" smtClean="0"/>
              <a:t>Mogelijkheid op 945 dagen vervroegd pensioen aan 100% loonuitbetaling </a:t>
            </a:r>
          </a:p>
          <a:p>
            <a:pPr marL="0" indent="0">
              <a:buNone/>
            </a:pPr>
            <a:r>
              <a:rPr lang="nl-BE" dirty="0" smtClean="0"/>
              <a:t>=&gt; Asociaal </a:t>
            </a:r>
            <a:endParaRPr lang="nl-BE" dirty="0"/>
          </a:p>
        </p:txBody>
      </p:sp>
      <p:sp>
        <p:nvSpPr>
          <p:cNvPr id="10" name="Verbodssymbool 9"/>
          <p:cNvSpPr/>
          <p:nvPr/>
        </p:nvSpPr>
        <p:spPr>
          <a:xfrm>
            <a:off x="1331640" y="1181527"/>
            <a:ext cx="5987008" cy="4944636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err="1" smtClean="0"/>
              <a:t>Fact</a:t>
            </a:r>
            <a:r>
              <a:rPr lang="nl-BE" sz="4400" b="1" dirty="0" smtClean="0"/>
              <a:t> check 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Vakbonden: “Ambtenaren en leerkrachten zullen tot 500€ minder pensioen hebben”</a:t>
            </a:r>
          </a:p>
          <a:p>
            <a:pPr marL="0" indent="0">
              <a:buNone/>
            </a:pPr>
            <a:r>
              <a:rPr lang="nl-BE" dirty="0" smtClean="0"/>
              <a:t>				</a:t>
            </a:r>
            <a:r>
              <a:rPr lang="nl-BE" sz="5400" dirty="0" smtClean="0">
                <a:solidFill>
                  <a:srgbClr val="FF0000"/>
                </a:solidFill>
              </a:rPr>
              <a:t>Fout!</a:t>
            </a:r>
          </a:p>
          <a:p>
            <a:r>
              <a:rPr lang="nl-BE" dirty="0" smtClean="0"/>
              <a:t>Vakbonden hebben deze maatregel bewust fout geïnterpreteerd </a:t>
            </a:r>
          </a:p>
          <a:p>
            <a:pPr marL="0" indent="0">
              <a:buNone/>
            </a:pPr>
            <a:r>
              <a:rPr lang="nl-BE" dirty="0" smtClean="0"/>
              <a:t>=&gt; Doel van hervorming is namelijk om langer te werken </a:t>
            </a:r>
          </a:p>
          <a:p>
            <a:r>
              <a:rPr lang="nl-BE" dirty="0" err="1" smtClean="0"/>
              <a:t>Expertencommissie</a:t>
            </a:r>
            <a:r>
              <a:rPr lang="nl-BE" dirty="0" smtClean="0"/>
              <a:t> pensioenen: </a:t>
            </a:r>
            <a:r>
              <a:rPr lang="nl-BE" b="1" dirty="0" smtClean="0">
                <a:solidFill>
                  <a:srgbClr val="00B050"/>
                </a:solidFill>
              </a:rPr>
              <a:t>“Latere pensioenleeftijd zal uiteindelijk leiden tot hoger gemiddeld pensioenbedrag”</a:t>
            </a:r>
          </a:p>
          <a:p>
            <a:pPr marL="0" indent="0">
              <a:buNone/>
            </a:pPr>
            <a:endParaRPr lang="nl-BE" sz="5400" dirty="0"/>
          </a:p>
        </p:txBody>
      </p:sp>
      <p:sp>
        <p:nvSpPr>
          <p:cNvPr id="8" name="PIJL-RECHTS 7"/>
          <p:cNvSpPr/>
          <p:nvPr/>
        </p:nvSpPr>
        <p:spPr>
          <a:xfrm>
            <a:off x="1043608" y="2132856"/>
            <a:ext cx="2808312" cy="576064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43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2852936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Aanvullend pensioen (tweede pijler)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Aanvullend pensioen? 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BE" b="1" dirty="0" smtClean="0"/>
              <a:t>Is nodig: Wettelijk pensioen onvoldoende om levenstandaard te </a:t>
            </a:r>
            <a:r>
              <a:rPr lang="nl-BE" b="1" dirty="0" smtClean="0"/>
              <a:t>behouden</a:t>
            </a:r>
          </a:p>
          <a:p>
            <a:r>
              <a:rPr lang="nl-BE" b="1" dirty="0" smtClean="0"/>
              <a:t>Kapitalisatie</a:t>
            </a:r>
            <a:r>
              <a:rPr lang="nl-BE" b="1" dirty="0" smtClean="0"/>
              <a:t>: zelf sparen/beleggen voor later</a:t>
            </a:r>
          </a:p>
          <a:p>
            <a:r>
              <a:rPr lang="nl-BE" b="1" dirty="0" smtClean="0"/>
              <a:t>Georganiseerd door </a:t>
            </a:r>
            <a:r>
              <a:rPr lang="nl-BE" b="1" dirty="0" smtClean="0"/>
              <a:t>werkgever</a:t>
            </a:r>
            <a:endParaRPr lang="nl-BE" b="1" dirty="0"/>
          </a:p>
          <a:p>
            <a:r>
              <a:rPr lang="nl-BE" b="1" dirty="0" smtClean="0"/>
              <a:t>Groepsverzekering </a:t>
            </a:r>
            <a:r>
              <a:rPr lang="nl-BE" b="1" dirty="0" err="1" smtClean="0"/>
              <a:t>vs</a:t>
            </a:r>
            <a:r>
              <a:rPr lang="nl-BE" dirty="0"/>
              <a:t> </a:t>
            </a:r>
            <a:r>
              <a:rPr lang="nl-BE" b="1" dirty="0" smtClean="0"/>
              <a:t>Pensioenfonds </a:t>
            </a:r>
          </a:p>
          <a:p>
            <a:r>
              <a:rPr lang="nl-BE" b="1" dirty="0" smtClean="0"/>
              <a:t>Fiscaal gunstregime</a:t>
            </a:r>
          </a:p>
          <a:p>
            <a:r>
              <a:rPr lang="nl-BE" b="1" dirty="0" smtClean="0"/>
              <a:t>Doel: Ook voor contractuele ambtenaren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709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Hervorming 2015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nl-BE" dirty="0" smtClean="0"/>
              <a:t>Rendementsgarantie deels laten fluctueren met markt</a:t>
            </a:r>
          </a:p>
          <a:p>
            <a:r>
              <a:rPr lang="nl-BE" b="1" u="sng" dirty="0" smtClean="0"/>
              <a:t>Vroeger: </a:t>
            </a:r>
            <a:r>
              <a:rPr lang="nl-BE" dirty="0" smtClean="0"/>
              <a:t>werkgever moest rendement garanderen van 3,75% (werknemersbijdrage) en 3,25% (werkgeverbijdrage)</a:t>
            </a:r>
          </a:p>
          <a:p>
            <a:r>
              <a:rPr lang="nl-BE" b="1" u="sng" dirty="0" smtClean="0"/>
              <a:t>Nu: </a:t>
            </a:r>
            <a:r>
              <a:rPr lang="nl-BE" dirty="0" smtClean="0"/>
              <a:t>werkgever moet rendement garanderen van marktrente met minimum van 1,75% en maximum van 3,75%</a:t>
            </a:r>
            <a:endParaRPr lang="nl-BE" b="1" u="sng" dirty="0"/>
          </a:p>
        </p:txBody>
      </p:sp>
    </p:spTree>
    <p:extLst>
      <p:ext uri="{BB962C8B-B14F-4D97-AF65-F5344CB8AC3E}">
        <p14:creationId xmlns:p14="http://schemas.microsoft.com/office/powerpoint/2010/main" val="7707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Hervorming 2015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nl-BE" b="1" dirty="0" smtClean="0"/>
              <a:t>Hervorming op kap van werknemer?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b="1" dirty="0" smtClean="0"/>
              <a:t>Best anders bekijken! </a:t>
            </a:r>
          </a:p>
          <a:p>
            <a:pPr marL="0" indent="0">
              <a:buNone/>
            </a:pPr>
            <a:endParaRPr lang="nl-BE" b="1" dirty="0"/>
          </a:p>
          <a:p>
            <a:pPr marL="514350" indent="-514350">
              <a:buAutoNum type="arabicParenR"/>
            </a:pPr>
            <a:r>
              <a:rPr lang="nl-BE" b="1" dirty="0" smtClean="0"/>
              <a:t>Onhoudbaar voor werkgever (hoge kost)</a:t>
            </a:r>
          </a:p>
          <a:p>
            <a:pPr marL="514350" indent="-514350">
              <a:buAutoNum type="arabicParenR"/>
            </a:pPr>
            <a:r>
              <a:rPr lang="nl-BE" b="1" dirty="0" smtClean="0"/>
              <a:t>Werkgever niet verplicht om tweede pijler te organiseren</a:t>
            </a:r>
          </a:p>
          <a:p>
            <a:pPr marL="0" indent="0">
              <a:buNone/>
            </a:pPr>
            <a:r>
              <a:rPr lang="nl-BE" b="1" dirty="0" smtClean="0"/>
              <a:t>1+2 = geen tweede pijler voor werknemer</a:t>
            </a:r>
          </a:p>
          <a:p>
            <a:pPr marL="0" indent="0">
              <a:buNone/>
            </a:pPr>
            <a:r>
              <a:rPr lang="nl-BE" b="1" dirty="0"/>
              <a:t>	</a:t>
            </a:r>
            <a:r>
              <a:rPr lang="nl-BE" b="1" dirty="0" smtClean="0"/>
              <a:t>	realistische kijk noodzakelijk</a:t>
            </a:r>
            <a:r>
              <a:rPr lang="nl-BE" b="1" dirty="0" smtClean="0"/>
              <a:t>!</a:t>
            </a:r>
          </a:p>
          <a:p>
            <a:pPr marL="0" indent="0">
              <a:buNone/>
            </a:pPr>
            <a:r>
              <a:rPr lang="nl-BE" b="1" dirty="0"/>
              <a:t>	</a:t>
            </a:r>
            <a:r>
              <a:rPr lang="nl-BE" b="1" dirty="0" smtClean="0"/>
              <a:t>	verdere hervorming nodig!</a:t>
            </a:r>
            <a:endParaRPr lang="nl-BE" b="1" dirty="0" smtClean="0"/>
          </a:p>
          <a:p>
            <a:pPr marL="0" indent="0">
              <a:buNone/>
            </a:pPr>
            <a:endParaRPr lang="nl-BE" b="1" dirty="0"/>
          </a:p>
        </p:txBody>
      </p:sp>
      <p:sp>
        <p:nvSpPr>
          <p:cNvPr id="2" name="PIJL-RECHTS 1"/>
          <p:cNvSpPr/>
          <p:nvPr/>
        </p:nvSpPr>
        <p:spPr>
          <a:xfrm>
            <a:off x="611560" y="4948089"/>
            <a:ext cx="1728192" cy="43034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>
            <a:off x="611560" y="5525621"/>
            <a:ext cx="1728192" cy="43034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99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" y="0"/>
            <a:ext cx="9143999" cy="7647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BE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29010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4883" t="12370" r="44886" b="18141"/>
          <a:stretch/>
        </p:blipFill>
        <p:spPr>
          <a:xfrm>
            <a:off x="0" y="764704"/>
            <a:ext cx="7198920" cy="47971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/>
          <a:srcRect l="7386" t="16532" r="31736" b="59844"/>
          <a:stretch/>
        </p:blipFill>
        <p:spPr>
          <a:xfrm>
            <a:off x="1259632" y="5137774"/>
            <a:ext cx="7884368" cy="1720226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5357614" y="1916832"/>
            <a:ext cx="3786386" cy="3888433"/>
            <a:chOff x="-6474" y="857251"/>
            <a:chExt cx="9150474" cy="518283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74" y="857251"/>
              <a:ext cx="9150474" cy="518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3101803" y="1231886"/>
              <a:ext cx="5266928" cy="443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BE" sz="4500" i="1" dirty="0">
                  <a:solidFill>
                    <a:schemeClr val="bg1"/>
                  </a:solidFill>
                </a:rPr>
                <a:t>“De vergrijzing is een wereldwijd fenomeen, maar van alle ontwikkelde landen is België één van de slechtst voorbereide.” </a:t>
              </a:r>
              <a:r>
                <a:rPr lang="nl-BE" sz="2800" i="1" dirty="0"/>
                <a:t/>
              </a:r>
              <a:br>
                <a:rPr lang="nl-BE" sz="2800" i="1" dirty="0"/>
              </a:br>
              <a:r>
                <a:rPr lang="nl-BE" sz="6200" i="1" dirty="0"/>
                <a:t>            </a:t>
              </a:r>
            </a:p>
            <a:p>
              <a:r>
                <a:rPr lang="nl-BE" sz="6200" i="1" dirty="0"/>
                <a:t>            </a:t>
              </a:r>
              <a:r>
                <a:rPr lang="nl-BE" sz="3500" i="1" dirty="0"/>
                <a:t>- </a:t>
              </a:r>
              <a:r>
                <a:rPr lang="nl-BE" sz="3500" i="1" dirty="0" err="1"/>
                <a:t>Peersman</a:t>
              </a:r>
              <a:r>
                <a:rPr lang="nl-BE" sz="3500" i="1" dirty="0"/>
                <a:t> &amp; </a:t>
              </a:r>
              <a:r>
                <a:rPr lang="nl-BE" sz="3500" i="1" dirty="0" err="1"/>
                <a:t>Schoors</a:t>
              </a:r>
              <a:r>
                <a:rPr lang="nl-BE" sz="3500" i="1" dirty="0"/>
                <a:t> in De Perfecte Storm (2012)</a:t>
              </a:r>
              <a:r>
                <a:rPr lang="nl-BE" sz="2800" i="1" dirty="0"/>
                <a:t/>
              </a:r>
              <a:br>
                <a:rPr lang="nl-BE" sz="2800" i="1" dirty="0"/>
              </a:br>
              <a:endParaRPr lang="nl-BE" sz="2800" dirty="0"/>
            </a:p>
          </p:txBody>
        </p:sp>
      </p:grpSp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" y="1980216"/>
            <a:ext cx="3386150" cy="31497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40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7434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Aanvullend pensioen zelfstandigen 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BE" dirty="0" smtClean="0"/>
              <a:t>Vrij aanvullende pensioen voor zelfstandigen (VAPZ)</a:t>
            </a:r>
          </a:p>
          <a:p>
            <a:r>
              <a:rPr lang="nl-BE" dirty="0" smtClean="0"/>
              <a:t>Individuele Pensioentoezegging (IPT)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dirty="0" smtClean="0"/>
              <a:t>Niet voor kleine ondernemers</a:t>
            </a:r>
          </a:p>
          <a:p>
            <a:r>
              <a:rPr lang="nl-BE" dirty="0" smtClean="0"/>
              <a:t>Doel: IPT voor alle zelfstandigen </a:t>
            </a:r>
          </a:p>
        </p:txBody>
      </p:sp>
    </p:spTree>
    <p:extLst>
      <p:ext uri="{BB962C8B-B14F-4D97-AF65-F5344CB8AC3E}">
        <p14:creationId xmlns:p14="http://schemas.microsoft.com/office/powerpoint/2010/main" val="37252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5035242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>
                <a:solidFill>
                  <a:schemeClr val="bg1"/>
                </a:solidFill>
              </a:rPr>
              <a:t>Einde</a:t>
            </a:r>
            <a:endParaRPr lang="nl-BE" sz="4400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19879" y="5804683"/>
            <a:ext cx="91638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7434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Elders werkt men langer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79" y="772112"/>
            <a:ext cx="9163879" cy="549423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236296" y="908720"/>
            <a:ext cx="165618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Cijfers: </a:t>
            </a:r>
            <a:r>
              <a:rPr lang="nl-BE" dirty="0" err="1" smtClean="0"/>
              <a:t>Eurostat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26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Probleem: vergrijzing bevolking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78" y="6275899"/>
            <a:ext cx="1789364" cy="6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7100809"/>
              </p:ext>
            </p:extLst>
          </p:nvPr>
        </p:nvGraphicFramePr>
        <p:xfrm>
          <a:off x="3667378" y="1124744"/>
          <a:ext cx="630522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251520" y="1547026"/>
            <a:ext cx="4248472" cy="3951288"/>
          </a:xfrm>
        </p:spPr>
        <p:txBody>
          <a:bodyPr/>
          <a:lstStyle/>
          <a:p>
            <a:pPr marL="0" indent="0">
              <a:buNone/>
            </a:pPr>
            <a:r>
              <a:rPr lang="nl-BE" smtClean="0"/>
              <a:t>Verhouding werkenden/gepensioneerden</a:t>
            </a:r>
          </a:p>
          <a:p>
            <a:r>
              <a:rPr lang="nl-BE" smtClean="0"/>
              <a:t>1970: 4 op 1</a:t>
            </a:r>
          </a:p>
          <a:p>
            <a:r>
              <a:rPr lang="nl-BE" smtClean="0"/>
              <a:t>2016: 3 op 1</a:t>
            </a:r>
          </a:p>
          <a:p>
            <a:r>
              <a:rPr lang="nl-BE" smtClean="0"/>
              <a:t>2050: 2 op 1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b="1" smtClean="0"/>
              <a:t>Pensioensysteem onder druk</a:t>
            </a: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22968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BE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84" y="57617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bs.twimg.com/media/ChrONFqVAAADK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441"/>
            <a:ext cx="9144000" cy="61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2636912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Wettelijk pensioen 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19879" y="0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Wettelijke pensioenleeftijd 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66348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7260" y="980728"/>
            <a:ext cx="8229600" cy="4525963"/>
          </a:xfrm>
        </p:spPr>
        <p:txBody>
          <a:bodyPr/>
          <a:lstStyle/>
          <a:p>
            <a:r>
              <a:rPr lang="nl-BE" dirty="0" smtClean="0"/>
              <a:t>Vandaag: 65 jaar </a:t>
            </a:r>
          </a:p>
          <a:p>
            <a:r>
              <a:rPr lang="nl-BE" dirty="0" smtClean="0"/>
              <a:t>2025: 66 jaar </a:t>
            </a:r>
          </a:p>
          <a:p>
            <a:r>
              <a:rPr lang="nl-BE" dirty="0" smtClean="0"/>
              <a:t>2030: 67 jaar </a:t>
            </a:r>
            <a:endParaRPr lang="nl-BE" dirty="0"/>
          </a:p>
        </p:txBody>
      </p:sp>
      <p:graphicFrame>
        <p:nvGraphicFramePr>
          <p:cNvPr id="29" name="Grafiek 28"/>
          <p:cNvGraphicFramePr/>
          <p:nvPr>
            <p:extLst>
              <p:ext uri="{D42A27DB-BD31-4B8C-83A1-F6EECF244321}">
                <p14:modId xmlns:p14="http://schemas.microsoft.com/office/powerpoint/2010/main" val="3288638099"/>
              </p:ext>
            </p:extLst>
          </p:nvPr>
        </p:nvGraphicFramePr>
        <p:xfrm>
          <a:off x="1524000" y="3356992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9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0"/>
            <a:ext cx="916387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/>
              <a:t>Onbeperkt bijverdienen na volledig pensioen</a:t>
            </a:r>
            <a:endParaRPr lang="nl-BE" sz="36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1124744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bs.twimg.com/media/ChCE_fiXEAAX_x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57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35215"/>
            <a:ext cx="1800200" cy="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-7993" y="-4485"/>
            <a:ext cx="916387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Langer werken is noodzakelijk</a:t>
            </a:r>
            <a:endParaRPr lang="nl-BE" sz="4400" b="1" dirty="0"/>
          </a:p>
        </p:txBody>
      </p:sp>
      <p:pic>
        <p:nvPicPr>
          <p:cNvPr id="4" name="Picture 3" descr="I:\Communicatie\Logo's\Denken durven doen\LOGO_NVA_D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78" y="6275899"/>
            <a:ext cx="1789364" cy="6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93" y="749397"/>
            <a:ext cx="9140106" cy="54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15677</TotalTime>
  <Words>396</Words>
  <Application>Microsoft Office PowerPoint</Application>
  <PresentationFormat>Diavoorstelling (4:3)</PresentationFormat>
  <Paragraphs>94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Afschaffen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Dieter Rogiers</dc:creator>
  <cp:lastModifiedBy>Jeroen Vandecauter</cp:lastModifiedBy>
  <cp:revision>110</cp:revision>
  <dcterms:created xsi:type="dcterms:W3CDTF">2014-02-26T14:37:28Z</dcterms:created>
  <dcterms:modified xsi:type="dcterms:W3CDTF">2016-11-25T08:45:13Z</dcterms:modified>
</cp:coreProperties>
</file>